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1"/>
  </p:notesMasterIdLst>
  <p:sldIdLst>
    <p:sldId id="506" r:id="rId2"/>
    <p:sldId id="334" r:id="rId3"/>
    <p:sldId id="475" r:id="rId4"/>
    <p:sldId id="476" r:id="rId5"/>
    <p:sldId id="477" r:id="rId6"/>
    <p:sldId id="478" r:id="rId7"/>
    <p:sldId id="479" r:id="rId8"/>
    <p:sldId id="480" r:id="rId9"/>
    <p:sldId id="481" r:id="rId10"/>
    <p:sldId id="256" r:id="rId11"/>
    <p:sldId id="263" r:id="rId12"/>
    <p:sldId id="416" r:id="rId13"/>
    <p:sldId id="417" r:id="rId14"/>
    <p:sldId id="418" r:id="rId15"/>
    <p:sldId id="419" r:id="rId16"/>
    <p:sldId id="420" r:id="rId17"/>
    <p:sldId id="483" r:id="rId18"/>
    <p:sldId id="484" r:id="rId19"/>
    <p:sldId id="422" r:id="rId20"/>
    <p:sldId id="421" r:id="rId21"/>
    <p:sldId id="424" r:id="rId22"/>
    <p:sldId id="425" r:id="rId23"/>
    <p:sldId id="426" r:id="rId24"/>
    <p:sldId id="427" r:id="rId25"/>
    <p:sldId id="428" r:id="rId26"/>
    <p:sldId id="430" r:id="rId27"/>
    <p:sldId id="431" r:id="rId28"/>
    <p:sldId id="485" r:id="rId29"/>
    <p:sldId id="429" r:id="rId30"/>
    <p:sldId id="435" r:id="rId31"/>
    <p:sldId id="433" r:id="rId32"/>
    <p:sldId id="434" r:id="rId33"/>
    <p:sldId id="432" r:id="rId34"/>
    <p:sldId id="437" r:id="rId35"/>
    <p:sldId id="438" r:id="rId36"/>
    <p:sldId id="439" r:id="rId37"/>
    <p:sldId id="440" r:id="rId38"/>
    <p:sldId id="441" r:id="rId39"/>
    <p:sldId id="442" r:id="rId40"/>
    <p:sldId id="486" r:id="rId41"/>
    <p:sldId id="443" r:id="rId42"/>
    <p:sldId id="487" r:id="rId43"/>
    <p:sldId id="488" r:id="rId44"/>
    <p:sldId id="489" r:id="rId45"/>
    <p:sldId id="446" r:id="rId46"/>
    <p:sldId id="444" r:id="rId47"/>
    <p:sldId id="447" r:id="rId48"/>
    <p:sldId id="490" r:id="rId49"/>
    <p:sldId id="448" r:id="rId50"/>
    <p:sldId id="445" r:id="rId51"/>
    <p:sldId id="449" r:id="rId52"/>
    <p:sldId id="507" r:id="rId53"/>
    <p:sldId id="508" r:id="rId54"/>
    <p:sldId id="509" r:id="rId55"/>
    <p:sldId id="510" r:id="rId56"/>
    <p:sldId id="511" r:id="rId57"/>
    <p:sldId id="512" r:id="rId58"/>
    <p:sldId id="513" r:id="rId59"/>
    <p:sldId id="514" r:id="rId60"/>
    <p:sldId id="515" r:id="rId61"/>
    <p:sldId id="516" r:id="rId62"/>
    <p:sldId id="517" r:id="rId63"/>
    <p:sldId id="518" r:id="rId64"/>
    <p:sldId id="519" r:id="rId65"/>
    <p:sldId id="520" r:id="rId66"/>
    <p:sldId id="521" r:id="rId67"/>
    <p:sldId id="522" r:id="rId68"/>
    <p:sldId id="523" r:id="rId69"/>
    <p:sldId id="524" r:id="rId70"/>
    <p:sldId id="525" r:id="rId71"/>
    <p:sldId id="526" r:id="rId72"/>
    <p:sldId id="458" r:id="rId73"/>
    <p:sldId id="452" r:id="rId74"/>
    <p:sldId id="460" r:id="rId75"/>
    <p:sldId id="461" r:id="rId76"/>
    <p:sldId id="462" r:id="rId77"/>
    <p:sldId id="463" r:id="rId78"/>
    <p:sldId id="464" r:id="rId79"/>
    <p:sldId id="499" r:id="rId80"/>
    <p:sldId id="500" r:id="rId81"/>
    <p:sldId id="501" r:id="rId82"/>
    <p:sldId id="502" r:id="rId83"/>
    <p:sldId id="504" r:id="rId84"/>
    <p:sldId id="503" r:id="rId85"/>
    <p:sldId id="465" r:id="rId86"/>
    <p:sldId id="466" r:id="rId87"/>
    <p:sldId id="467" r:id="rId88"/>
    <p:sldId id="527" r:id="rId89"/>
    <p:sldId id="528" r:id="rId90"/>
    <p:sldId id="468" r:id="rId91"/>
    <p:sldId id="529" r:id="rId92"/>
    <p:sldId id="530" r:id="rId93"/>
    <p:sldId id="472" r:id="rId94"/>
    <p:sldId id="532" r:id="rId95"/>
    <p:sldId id="531" r:id="rId96"/>
    <p:sldId id="473" r:id="rId97"/>
    <p:sldId id="471" r:id="rId98"/>
    <p:sldId id="470" r:id="rId99"/>
    <p:sldId id="399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0FB93-27B3-453F-BB54-88B02973B207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74CC5-2B89-451C-84C0-50BD9AF55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406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4B85-3952-4CAB-8944-333D9FE4E57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62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144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74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697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3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83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60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52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2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92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37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5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D141A-D0EC-43D8-8832-887F324A2502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44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irish07@korea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7.png"/><Relationship Id="rId7" Type="http://schemas.openxmlformats.org/officeDocument/2006/relationships/image" Target="../media/image23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0.png"/><Relationship Id="rId7" Type="http://schemas.openxmlformats.org/officeDocument/2006/relationships/image" Target="../media/image5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11" Type="http://schemas.openxmlformats.org/officeDocument/2006/relationships/image" Target="../media/image55.png"/><Relationship Id="rId5" Type="http://schemas.openxmlformats.org/officeDocument/2006/relationships/image" Target="../media/image490.png"/><Relationship Id="rId10" Type="http://schemas.openxmlformats.org/officeDocument/2006/relationships/image" Target="../media/image54.png"/><Relationship Id="rId4" Type="http://schemas.openxmlformats.org/officeDocument/2006/relationships/image" Target="../media/image480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480.png"/><Relationship Id="rId9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6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5" Type="http://schemas.openxmlformats.org/officeDocument/2006/relationships/image" Target="../media/image66.png"/><Relationship Id="rId10" Type="http://schemas.openxmlformats.org/officeDocument/2006/relationships/image" Target="../media/image54.png"/><Relationship Id="rId19" Type="http://schemas.openxmlformats.org/officeDocument/2006/relationships/image" Target="../media/image70.png"/><Relationship Id="rId4" Type="http://schemas.openxmlformats.org/officeDocument/2006/relationships/image" Target="../media/image480.pn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4.png"/><Relationship Id="rId18" Type="http://schemas.openxmlformats.org/officeDocument/2006/relationships/image" Target="../media/image67.png"/><Relationship Id="rId3" Type="http://schemas.openxmlformats.org/officeDocument/2006/relationships/image" Target="../media/image57.png"/><Relationship Id="rId21" Type="http://schemas.openxmlformats.org/officeDocument/2006/relationships/image" Target="../media/image70.png"/><Relationship Id="rId7" Type="http://schemas.openxmlformats.org/officeDocument/2006/relationships/image" Target="../media/image51.png"/><Relationship Id="rId12" Type="http://schemas.openxmlformats.org/officeDocument/2006/relationships/image" Target="../media/image73.png"/><Relationship Id="rId17" Type="http://schemas.openxmlformats.org/officeDocument/2006/relationships/image" Target="../media/image66.png"/><Relationship Id="rId2" Type="http://schemas.openxmlformats.org/officeDocument/2006/relationships/image" Target="../media/image56.png"/><Relationship Id="rId16" Type="http://schemas.openxmlformats.org/officeDocument/2006/relationships/image" Target="../media/image77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72.png"/><Relationship Id="rId5" Type="http://schemas.openxmlformats.org/officeDocument/2006/relationships/image" Target="../media/image58.png"/><Relationship Id="rId15" Type="http://schemas.openxmlformats.org/officeDocument/2006/relationships/image" Target="../media/image76.png"/><Relationship Id="rId10" Type="http://schemas.openxmlformats.org/officeDocument/2006/relationships/image" Target="../media/image54.png"/><Relationship Id="rId19" Type="http://schemas.openxmlformats.org/officeDocument/2006/relationships/image" Target="../media/image68.png"/><Relationship Id="rId4" Type="http://schemas.openxmlformats.org/officeDocument/2006/relationships/image" Target="../media/image480.png"/><Relationship Id="rId9" Type="http://schemas.openxmlformats.org/officeDocument/2006/relationships/image" Target="../media/image61.png"/><Relationship Id="rId14" Type="http://schemas.openxmlformats.org/officeDocument/2006/relationships/image" Target="../media/image75.png"/><Relationship Id="rId22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57.png"/><Relationship Id="rId21" Type="http://schemas.openxmlformats.org/officeDocument/2006/relationships/image" Target="../media/image68.png"/><Relationship Id="rId7" Type="http://schemas.openxmlformats.org/officeDocument/2006/relationships/image" Target="../media/image51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56.png"/><Relationship Id="rId16" Type="http://schemas.openxmlformats.org/officeDocument/2006/relationships/image" Target="../media/image82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72.png"/><Relationship Id="rId24" Type="http://schemas.openxmlformats.org/officeDocument/2006/relationships/image" Target="../media/image71.png"/><Relationship Id="rId5" Type="http://schemas.openxmlformats.org/officeDocument/2006/relationships/image" Target="../media/image58.png"/><Relationship Id="rId15" Type="http://schemas.openxmlformats.org/officeDocument/2006/relationships/image" Target="../media/image81.png"/><Relationship Id="rId23" Type="http://schemas.openxmlformats.org/officeDocument/2006/relationships/image" Target="../media/image70.png"/><Relationship Id="rId10" Type="http://schemas.openxmlformats.org/officeDocument/2006/relationships/image" Target="../media/image54.png"/><Relationship Id="rId19" Type="http://schemas.openxmlformats.org/officeDocument/2006/relationships/image" Target="../media/image66.png"/><Relationship Id="rId4" Type="http://schemas.openxmlformats.org/officeDocument/2006/relationships/image" Target="../media/image480.png"/><Relationship Id="rId9" Type="http://schemas.openxmlformats.org/officeDocument/2006/relationships/image" Target="../media/image61.png"/><Relationship Id="rId14" Type="http://schemas.openxmlformats.org/officeDocument/2006/relationships/image" Target="../media/image80.png"/><Relationship Id="rId22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81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12" Type="http://schemas.openxmlformats.org/officeDocument/2006/relationships/image" Target="../media/image78.png"/><Relationship Id="rId2" Type="http://schemas.openxmlformats.org/officeDocument/2006/relationships/image" Target="../media/image56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72.png"/><Relationship Id="rId5" Type="http://schemas.openxmlformats.org/officeDocument/2006/relationships/image" Target="../media/image58.png"/><Relationship Id="rId15" Type="http://schemas.openxmlformats.org/officeDocument/2006/relationships/image" Target="../media/image85.png"/><Relationship Id="rId10" Type="http://schemas.openxmlformats.org/officeDocument/2006/relationships/image" Target="../media/image54.png"/><Relationship Id="rId4" Type="http://schemas.openxmlformats.org/officeDocument/2006/relationships/image" Target="../media/image480.png"/><Relationship Id="rId9" Type="http://schemas.openxmlformats.org/officeDocument/2006/relationships/image" Target="../media/image61.png"/><Relationship Id="rId1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1.png"/><Relationship Id="rId2" Type="http://schemas.openxmlformats.org/officeDocument/2006/relationships/image" Target="../media/image8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gi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86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5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0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24.png"/><Relationship Id="rId5" Type="http://schemas.openxmlformats.org/officeDocument/2006/relationships/image" Target="../media/image113.png"/><Relationship Id="rId15" Type="http://schemas.openxmlformats.org/officeDocument/2006/relationships/image" Target="../media/image127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mailto:saga9017@korea.ac.kr" TargetMode="External"/><Relationship Id="rId2" Type="http://schemas.openxmlformats.org/officeDocument/2006/relationships/hyperlink" Target="mailto:irish07@korea.ac.k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73F74-8A6F-4E75-B3C6-4ADDD94AED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Word2vec</a:t>
            </a:r>
            <a:endParaRPr lang="ko-KR" altLang="en-US" dirty="0"/>
          </a:p>
        </p:txBody>
      </p:sp>
      <p:sp>
        <p:nvSpPr>
          <p:cNvPr id="3" name="부제목 2"/>
          <p:cNvSpPr txBox="1">
            <a:spLocks/>
          </p:cNvSpPr>
          <p:nvPr/>
        </p:nvSpPr>
        <p:spPr bwMode="auto">
          <a:xfrm>
            <a:off x="3423843" y="5078599"/>
            <a:ext cx="5562600" cy="1569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0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Times New Roman" pitchFamily="18" charset="0"/>
              </a:rPr>
              <a:t>박준형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Times New Roman" pitchFamily="18" charset="0"/>
            </a:endParaRPr>
          </a:p>
          <a:p>
            <a:pPr algn="ctr" latinLnBrk="0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Times New Roman" pitchFamily="18" charset="0"/>
              </a:rPr>
              <a:t>데이터인텔리전스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Times New Roman" pitchFamily="18" charset="0"/>
              </a:rPr>
              <a:t> 연구실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Times New Roman" pitchFamily="18" charset="0"/>
            </a:endParaRPr>
          </a:p>
          <a:p>
            <a:pPr algn="ctr" latinLnBrk="0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Times New Roman" pitchFamily="18" charset="0"/>
            </a:endParaRPr>
          </a:p>
          <a:p>
            <a:pPr algn="ctr">
              <a:spcBef>
                <a:spcPct val="20000"/>
              </a:spcBef>
              <a:buClr>
                <a:schemeClr val="accent1"/>
              </a:buClr>
              <a:buSzPct val="90000"/>
            </a:pPr>
            <a:r>
              <a:rPr lang="en-US" altLang="ko-KR" sz="2000" dirty="0">
                <a:hlinkClick r:id="rId2"/>
              </a:rPr>
              <a:t>irish07@korea.ac.kr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516357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73F74-8A6F-4E75-B3C6-4ADDD94AED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Word2vec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8E527B-18D5-415A-B44D-D6C48E40EE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1 - Neural Network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23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Learn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908957" y="4142015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2503714" y="2661558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2696937" y="326027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10492" y="30643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14875" y="314801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371600" y="311875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692726" y="312420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334303" y="352425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54505" y="34310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44118" y="286158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81175" y="35596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>
            <a:off x="2851040" y="37484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3126921" y="333375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3135085" y="366236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2634516" y="391171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3047999" y="392022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581399" y="358803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3494313" y="30202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686301" y="2300616"/>
            <a:ext cx="671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Draw a line between circles and triangles!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5266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Learn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908957" y="4142015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2503714" y="2661558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2696937" y="326027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10492" y="30643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14875" y="314801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371600" y="311875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692726" y="312420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334303" y="352425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54505" y="34310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44118" y="286158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81175" y="35596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>
            <a:off x="2851040" y="37484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3126921" y="333375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3135085" y="366236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2634516" y="391171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3047999" y="392022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581399" y="358803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3494313" y="30202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908957" y="2661558"/>
            <a:ext cx="2846615" cy="239485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86301" y="2300616"/>
            <a:ext cx="67176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Draw a line between circles and triangles!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00B050"/>
                </a:solidFill>
              </a:rPr>
              <a:t>Correct!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429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Learn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908957" y="4142015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2503714" y="2661558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2696937" y="326027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10492" y="30643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14875" y="314801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371600" y="311875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692726" y="312420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334303" y="352425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54505" y="34310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44118" y="286158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81175" y="35596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>
            <a:off x="2851040" y="37484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3126921" y="333375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3135085" y="366236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2634516" y="391171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3047999" y="392022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581399" y="358803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3494313" y="30202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908957" y="3401787"/>
            <a:ext cx="3189514" cy="1862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86301" y="2300616"/>
            <a:ext cx="67176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Draw a line between circles and triangles!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FF0000"/>
                </a:solidFill>
              </a:rPr>
              <a:t>Wrong!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573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Learn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908957" y="4142015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2503714" y="2661558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2696937" y="326027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10492" y="30643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14875" y="314801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371600" y="311875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692726" y="312420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334303" y="352425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54505" y="34310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44118" y="286158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81175" y="35596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>
            <a:off x="2851040" y="37484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3126921" y="333375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3135085" y="366236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2634516" y="391171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3047999" y="392022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581399" y="358803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3494313" y="30202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838200" y="3003099"/>
            <a:ext cx="3260272" cy="9647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86301" y="2300616"/>
            <a:ext cx="70503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Draw a line between circles and triangles!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2"/>
                </a:solidFill>
              </a:rPr>
              <a:t>Wrong but better than the previous one</a:t>
            </a:r>
            <a:endParaRPr lang="ko-KR" alt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36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Learn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908957" y="4142015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2503714" y="2661558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2696937" y="326027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10492" y="30643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14875" y="314801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371600" y="311875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692726" y="312420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334303" y="352425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54505" y="34310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44118" y="286158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81175" y="35596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>
            <a:off x="2851040" y="37484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3126921" y="333375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3135085" y="366236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2634516" y="391171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3047999" y="392022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581399" y="358803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3494313" y="30202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908958" y="2737757"/>
            <a:ext cx="3135085" cy="188322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86301" y="2300616"/>
            <a:ext cx="67176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Draw a line between circles and triangles!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00B050"/>
                </a:solidFill>
              </a:rPr>
              <a:t>Correct!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954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Learn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Make a line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Find what is wrong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Modify 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061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Evaluation (Multi-Layer Perceptron)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Loss and Gradient (Backpropagation)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Update (SGD)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863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Evaluation (Multi-Layer Perceptron)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Loss and Gradient (Backpropagation)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Update (SGD)</a:t>
            </a:r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 flipH="1">
            <a:off x="7913717" y="1887365"/>
            <a:ext cx="1113906" cy="4987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687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64749" y="3641271"/>
            <a:ext cx="1426028" cy="7402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Input</a:t>
            </a:r>
            <a:endParaRPr lang="ko-KR" altLang="en-US" sz="2800" dirty="0"/>
          </a:p>
        </p:txBody>
      </p:sp>
      <p:sp>
        <p:nvSpPr>
          <p:cNvPr id="6" name="직사각형 5"/>
          <p:cNvSpPr/>
          <p:nvPr/>
        </p:nvSpPr>
        <p:spPr>
          <a:xfrm>
            <a:off x="9065006" y="3641271"/>
            <a:ext cx="1426028" cy="7402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Output</a:t>
            </a:r>
            <a:endParaRPr lang="ko-KR" altLang="en-US" sz="2800" dirty="0"/>
          </a:p>
        </p:txBody>
      </p:sp>
      <p:cxnSp>
        <p:nvCxnSpPr>
          <p:cNvPr id="8" name="직선 화살표 연결선 7"/>
          <p:cNvCxnSpPr>
            <a:stCxn id="5" idx="3"/>
            <a:endCxn id="6" idx="1"/>
          </p:cNvCxnSpPr>
          <p:nvPr/>
        </p:nvCxnSpPr>
        <p:spPr>
          <a:xfrm>
            <a:off x="2990777" y="4011385"/>
            <a:ext cx="60742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904014" y="3292929"/>
            <a:ext cx="2220686" cy="1447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600" dirty="0"/>
              <a:t>Transform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548040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Class Lab - Schedule &amp; Assignment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92CA486-02EC-4D20-8BA0-855B3CF56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72" y="1946048"/>
            <a:ext cx="10515600" cy="435133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Neural Network Introduction (~10/14)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Skip-gram / CBOW (~10/28)</a:t>
            </a:r>
          </a:p>
          <a:p>
            <a:pPr marL="0" indent="0">
              <a:buNone/>
            </a:pPr>
            <a:r>
              <a:rPr lang="en-US" altLang="ko-KR" dirty="0"/>
              <a:t>    (Basic) </a:t>
            </a:r>
            <a:r>
              <a:rPr lang="en-US" altLang="ko-KR" dirty="0" err="1"/>
              <a:t>Softmax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Hierarchical </a:t>
            </a:r>
            <a:r>
              <a:rPr lang="en-US" altLang="ko-KR" dirty="0" err="1"/>
              <a:t>Softmax</a:t>
            </a:r>
            <a:r>
              <a:rPr lang="en-US" altLang="ko-KR" dirty="0"/>
              <a:t> / Negative sampling (~11/11)</a:t>
            </a:r>
          </a:p>
          <a:p>
            <a:pPr marL="0" indent="0">
              <a:buNone/>
            </a:pPr>
            <a:r>
              <a:rPr lang="en-US" altLang="ko-KR" dirty="0"/>
              <a:t>     Subsampling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350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pic>
        <p:nvPicPr>
          <p:cNvPr id="1026" name="Picture 2" descr="Image result for neu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7" y="2343961"/>
            <a:ext cx="5547436" cy="369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eu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43961"/>
            <a:ext cx="5981700" cy="375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805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pic>
        <p:nvPicPr>
          <p:cNvPr id="2050" name="Picture 2" descr="Image result for percept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8947"/>
            <a:ext cx="6305095" cy="35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55626" y="4006736"/>
            <a:ext cx="4689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Weighted Sum + Nonlinear Function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57965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pic>
        <p:nvPicPr>
          <p:cNvPr id="2050" name="Picture 2" descr="Image result for percept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8947"/>
            <a:ext cx="6305095" cy="35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260771" y="2721428"/>
                <a:ext cx="4512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771" y="2721428"/>
                <a:ext cx="4512453" cy="369332"/>
              </a:xfrm>
              <a:prstGeom prst="rect">
                <a:avLst/>
              </a:prstGeom>
              <a:blipFill>
                <a:blip r:embed="rId3"/>
                <a:stretch>
                  <a:fillRect l="-405" r="-1081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350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pic>
        <p:nvPicPr>
          <p:cNvPr id="2050" name="Picture 2" descr="Image result for percept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8947"/>
            <a:ext cx="6305095" cy="35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260771" y="2721428"/>
                <a:ext cx="4512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771" y="2721428"/>
                <a:ext cx="4512453" cy="369332"/>
              </a:xfrm>
              <a:prstGeom prst="rect">
                <a:avLst/>
              </a:prstGeom>
              <a:blipFill>
                <a:blip r:embed="rId3"/>
                <a:stretch>
                  <a:fillRect l="-405" r="-1081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15199" y="3505200"/>
                <a:ext cx="1679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𝑾𝑿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199" y="3505200"/>
                <a:ext cx="1679113" cy="369332"/>
              </a:xfrm>
              <a:prstGeom prst="rect">
                <a:avLst/>
              </a:prstGeom>
              <a:blipFill>
                <a:blip r:embed="rId4"/>
                <a:stretch>
                  <a:fillRect l="-1818" r="-363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966857" y="4951802"/>
                <a:ext cx="3273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57" y="4951802"/>
                <a:ext cx="3273460" cy="369332"/>
              </a:xfrm>
              <a:prstGeom prst="rect">
                <a:avLst/>
              </a:prstGeom>
              <a:blipFill>
                <a:blip r:embed="rId5"/>
                <a:stretch>
                  <a:fillRect l="-111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626722" y="4524581"/>
                <a:ext cx="1249573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722" y="4524581"/>
                <a:ext cx="1249573" cy="11738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243732" y="6075722"/>
            <a:ext cx="281487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/>
              <a:t>Matrix Multiplication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20002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pic>
        <p:nvPicPr>
          <p:cNvPr id="2050" name="Picture 2" descr="Image result for percept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8947"/>
            <a:ext cx="6305095" cy="35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260771" y="2721428"/>
                <a:ext cx="4512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771" y="2721428"/>
                <a:ext cx="4512453" cy="369332"/>
              </a:xfrm>
              <a:prstGeom prst="rect">
                <a:avLst/>
              </a:prstGeom>
              <a:blipFill>
                <a:blip r:embed="rId3"/>
                <a:stretch>
                  <a:fillRect l="-405" r="-1081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15199" y="3505200"/>
                <a:ext cx="1679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𝑾𝑿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199" y="3505200"/>
                <a:ext cx="1679114" cy="369332"/>
              </a:xfrm>
              <a:prstGeom prst="rect">
                <a:avLst/>
              </a:prstGeom>
              <a:blipFill>
                <a:blip r:embed="rId4"/>
                <a:stretch>
                  <a:fillRect l="-1818" r="-363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315199" y="4288972"/>
                <a:ext cx="4372158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                (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0                      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𝑒𝑙𝑠𝑒</m:t>
                                  </m:r>
                                </m:e>
                              </m:d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199" y="4288972"/>
                <a:ext cx="4372158" cy="823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244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Perceptron can deal with </a:t>
            </a:r>
            <a:r>
              <a:rPr lang="en-US" altLang="ko-KR" dirty="0">
                <a:solidFill>
                  <a:srgbClr val="FF0000"/>
                </a:solidFill>
              </a:rPr>
              <a:t>linearly separable</a:t>
            </a:r>
            <a:r>
              <a:rPr lang="en-US" altLang="ko-KR" dirty="0"/>
              <a:t> problems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294414" y="4479472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5889171" y="299901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082394" y="35977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695949" y="340178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400332" y="348547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757057" y="345621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078183" y="346166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719760" y="386170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439962" y="37685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329575" y="319904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166632" y="389708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/>
        </p:nvSpPr>
        <p:spPr>
          <a:xfrm>
            <a:off x="6236497" y="408588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>
            <a:off x="6512378" y="367121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>
            <a:off x="6520542" y="399982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>
            <a:off x="6019973" y="424917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/>
          <p:cNvSpPr/>
          <p:nvPr/>
        </p:nvSpPr>
        <p:spPr>
          <a:xfrm>
            <a:off x="6433456" y="425767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>
            <a:off x="6966856" y="392549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6879770" y="335773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4294414" y="2999015"/>
            <a:ext cx="2846615" cy="239485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314563" y="4257679"/>
                <a:ext cx="18657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𝑾𝑿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563" y="4257679"/>
                <a:ext cx="1865703" cy="369332"/>
              </a:xfrm>
              <a:prstGeom prst="rect">
                <a:avLst/>
              </a:prstGeom>
              <a:blipFill>
                <a:blip r:embed="rId2"/>
                <a:stretch>
                  <a:fillRect l="-1961" r="-654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4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Perceptron can deal with </a:t>
            </a:r>
            <a:r>
              <a:rPr lang="en-US" altLang="ko-KR" dirty="0">
                <a:solidFill>
                  <a:srgbClr val="FF0000"/>
                </a:solidFill>
              </a:rPr>
              <a:t>linearly separable</a:t>
            </a:r>
            <a:r>
              <a:rPr lang="en-US" altLang="ko-KR" dirty="0"/>
              <a:t> problems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1741713" y="5753134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1741713" y="285753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247189" y="3480368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/>
          <p:cNvSpPr/>
          <p:nvPr/>
        </p:nvSpPr>
        <p:spPr>
          <a:xfrm>
            <a:off x="1372956" y="5396959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/>
        </p:nvSpPr>
        <p:spPr>
          <a:xfrm>
            <a:off x="1377299" y="3538987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822253" y="2820953"/>
                <a:ext cx="5342168" cy="1484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AND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1          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0                      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d>
                            <m:r>
                              <a:rPr lang="en-US" altLang="ko-KR" sz="2800" b="0" i="1"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53" y="2820953"/>
                <a:ext cx="5342168" cy="1484381"/>
              </a:xfrm>
              <a:prstGeom prst="rect">
                <a:avLst/>
              </a:prstGeom>
              <a:blipFill>
                <a:blip r:embed="rId2"/>
                <a:stretch>
                  <a:fillRect l="-2055" t="-4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이등변 삼각형 34"/>
          <p:cNvSpPr/>
          <p:nvPr/>
        </p:nvSpPr>
        <p:spPr>
          <a:xfrm>
            <a:off x="3231154" y="5396958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818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Perceptron can deal with </a:t>
            </a:r>
            <a:r>
              <a:rPr lang="en-US" altLang="ko-KR" dirty="0">
                <a:solidFill>
                  <a:srgbClr val="FF0000"/>
                </a:solidFill>
              </a:rPr>
              <a:t>linearly separable</a:t>
            </a:r>
            <a:r>
              <a:rPr lang="en-US" altLang="ko-KR" dirty="0"/>
              <a:t> problems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1741713" y="5753134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1741713" y="285753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247189" y="3480368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/>
          <p:cNvSpPr/>
          <p:nvPr/>
        </p:nvSpPr>
        <p:spPr>
          <a:xfrm>
            <a:off x="1372956" y="5396959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/>
        </p:nvSpPr>
        <p:spPr>
          <a:xfrm>
            <a:off x="1377299" y="3538987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822253" y="2820953"/>
                <a:ext cx="3319114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AND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−1.5</m:t>
                    </m:r>
                  </m:oMath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53" y="2820953"/>
                <a:ext cx="3319114" cy="3970318"/>
              </a:xfrm>
              <a:prstGeom prst="rect">
                <a:avLst/>
              </a:prstGeom>
              <a:blipFill>
                <a:blip r:embed="rId2"/>
                <a:stretch>
                  <a:fillRect l="-3303" t="-1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이등변 삼각형 34"/>
          <p:cNvSpPr/>
          <p:nvPr/>
        </p:nvSpPr>
        <p:spPr>
          <a:xfrm>
            <a:off x="3231154" y="5396958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1496786" y="2820953"/>
            <a:ext cx="3351196" cy="317523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49385" y="3725124"/>
                <a:ext cx="16351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385" y="3725124"/>
                <a:ext cx="1635128" cy="369332"/>
              </a:xfrm>
              <a:prstGeom prst="rect">
                <a:avLst/>
              </a:prstGeom>
              <a:blipFill>
                <a:blip r:embed="rId3"/>
                <a:stretch>
                  <a:fillRect l="-4104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615546" y="3602334"/>
                <a:ext cx="1210203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546" y="3602334"/>
                <a:ext cx="1210203" cy="614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395185" y="3725124"/>
                <a:ext cx="12741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=−1.5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5185" y="3725124"/>
                <a:ext cx="1274131" cy="369332"/>
              </a:xfrm>
              <a:prstGeom prst="rect">
                <a:avLst/>
              </a:prstGeom>
              <a:blipFill>
                <a:blip r:embed="rId5"/>
                <a:stretch>
                  <a:fillRect l="-5263" r="-6220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/>
              <p:cNvSpPr/>
              <p:nvPr/>
            </p:nvSpPr>
            <p:spPr>
              <a:xfrm>
                <a:off x="8054081" y="4561440"/>
                <a:ext cx="607782" cy="60778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</a:endParaRPr>
              </a:p>
              <a:p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081" y="4561440"/>
                <a:ext cx="607782" cy="6077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7076902" y="4627944"/>
                <a:ext cx="549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902" y="4627944"/>
                <a:ext cx="549574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7071278" y="5419420"/>
                <a:ext cx="5566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278" y="5419420"/>
                <a:ext cx="556691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8054081" y="5351414"/>
                <a:ext cx="607782" cy="60778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</a:endParaRPr>
              </a:p>
              <a:p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081" y="5351414"/>
                <a:ext cx="607782" cy="6077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6" idx="3"/>
            <a:endCxn id="5" idx="2"/>
          </p:cNvCxnSpPr>
          <p:nvPr/>
        </p:nvCxnSpPr>
        <p:spPr>
          <a:xfrm>
            <a:off x="7626476" y="4858777"/>
            <a:ext cx="427605" cy="6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7" idx="3"/>
            <a:endCxn id="23" idx="2"/>
          </p:cNvCxnSpPr>
          <p:nvPr/>
        </p:nvCxnSpPr>
        <p:spPr>
          <a:xfrm>
            <a:off x="7627969" y="5650253"/>
            <a:ext cx="426112" cy="5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5" idx="6"/>
            <a:endCxn id="37" idx="2"/>
          </p:cNvCxnSpPr>
          <p:nvPr/>
        </p:nvCxnSpPr>
        <p:spPr>
          <a:xfrm>
            <a:off x="8661863" y="4865331"/>
            <a:ext cx="622393" cy="405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3" idx="6"/>
            <a:endCxn id="37" idx="2"/>
          </p:cNvCxnSpPr>
          <p:nvPr/>
        </p:nvCxnSpPr>
        <p:spPr>
          <a:xfrm flipV="1">
            <a:off x="8661863" y="5270982"/>
            <a:ext cx="622393" cy="384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/>
              <p:cNvSpPr/>
              <p:nvPr/>
            </p:nvSpPr>
            <p:spPr>
              <a:xfrm>
                <a:off x="9284256" y="4967091"/>
                <a:ext cx="607782" cy="60778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ko-KR" altLang="en-US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7" name="타원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256" y="4967091"/>
                <a:ext cx="607782" cy="6077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/>
          <p:cNvCxnSpPr/>
          <p:nvPr/>
        </p:nvCxnSpPr>
        <p:spPr>
          <a:xfrm>
            <a:off x="9900900" y="5260818"/>
            <a:ext cx="426112" cy="5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/>
              <p:cNvSpPr/>
              <p:nvPr/>
            </p:nvSpPr>
            <p:spPr>
              <a:xfrm>
                <a:off x="10337486" y="5040149"/>
                <a:ext cx="4079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8" name="직사각형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486" y="5040149"/>
                <a:ext cx="40793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689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Perceptron can deal with </a:t>
            </a:r>
            <a:r>
              <a:rPr lang="en-US" altLang="ko-KR" dirty="0">
                <a:solidFill>
                  <a:srgbClr val="FF0000"/>
                </a:solidFill>
              </a:rPr>
              <a:t>linearly separable</a:t>
            </a:r>
            <a:r>
              <a:rPr lang="en-US" altLang="ko-KR" dirty="0"/>
              <a:t> problems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1741713" y="5753134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1741713" y="285753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247189" y="3480368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/>
          <p:cNvSpPr/>
          <p:nvPr/>
        </p:nvSpPr>
        <p:spPr>
          <a:xfrm>
            <a:off x="1372956" y="5396959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/>
        </p:nvSpPr>
        <p:spPr>
          <a:xfrm>
            <a:off x="1377299" y="3538987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822253" y="2820953"/>
                <a:ext cx="3319114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AND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−1.5</m:t>
                    </m:r>
                  </m:oMath>
                </a14:m>
                <a:endParaRPr lang="en-US" altLang="ko-K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ko-KR" alt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53" y="2820953"/>
                <a:ext cx="3319114" cy="1384995"/>
              </a:xfrm>
              <a:prstGeom prst="rect">
                <a:avLst/>
              </a:prstGeom>
              <a:blipFill>
                <a:blip r:embed="rId2"/>
                <a:stretch>
                  <a:fillRect l="-3303" t="-4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이등변 삼각형 34"/>
          <p:cNvSpPr/>
          <p:nvPr/>
        </p:nvSpPr>
        <p:spPr>
          <a:xfrm>
            <a:off x="3231154" y="5396958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6265242" y="4106863"/>
              <a:ext cx="4114287" cy="2286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429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1371429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1371429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z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2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-1.5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(1,</a:t>
                          </a:r>
                          <a:r>
                            <a:rPr lang="en-US" altLang="ko-KR" sz="2400" baseline="0" dirty="0"/>
                            <a:t>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(1,</a:t>
                          </a:r>
                          <a:r>
                            <a:rPr lang="en-US" altLang="ko-KR" sz="2400" baseline="0" dirty="0"/>
                            <a:t>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1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65242" y="4106863"/>
              <a:ext cx="4114287" cy="2286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429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1371429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1371429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444" t="-9333" r="-201333" b="-4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z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00889" t="-9333" r="-889" b="-4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-1.5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직선 연결선 11"/>
          <p:cNvCxnSpPr/>
          <p:nvPr/>
        </p:nvCxnSpPr>
        <p:spPr>
          <a:xfrm>
            <a:off x="1496786" y="2820953"/>
            <a:ext cx="3351196" cy="317523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53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719942" y="5326859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1719942" y="2431260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367220" y="2864813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>
            <a:off x="1351185" y="4970684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212642" y="2917921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228675" y="4974137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197930" y="2341593"/>
            <a:ext cx="67176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XOR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Draw a line between circles and triangles!</a:t>
            </a:r>
            <a:endParaRPr lang="ko-KR" altLang="en-US" sz="2800" dirty="0"/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1055915" y="3517146"/>
            <a:ext cx="3739242" cy="11008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053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Class Lab - Schedule &amp; Assignment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92CA486-02EC-4D20-8BA0-855B3CF56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72" y="1946048"/>
            <a:ext cx="10515600" cy="4351337"/>
          </a:xfrm>
        </p:spPr>
        <p:txBody>
          <a:bodyPr/>
          <a:lstStyle/>
          <a:p>
            <a:r>
              <a:rPr lang="en-US" altLang="ko-KR" dirty="0"/>
              <a:t>T. </a:t>
            </a:r>
            <a:r>
              <a:rPr lang="en-US" altLang="ko-KR" dirty="0" err="1"/>
              <a:t>Mikolov</a:t>
            </a:r>
            <a:r>
              <a:rPr lang="en-US" altLang="ko-KR" dirty="0"/>
              <a:t>, K. Chen, G. </a:t>
            </a:r>
            <a:r>
              <a:rPr lang="en-US" altLang="ko-KR" dirty="0" err="1"/>
              <a:t>Corrado</a:t>
            </a:r>
            <a:r>
              <a:rPr lang="en-US" altLang="ko-KR" dirty="0"/>
              <a:t>, J. Dean, “Efficient Estimation of Word Representations in Vector Space”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252" y="3171013"/>
            <a:ext cx="6024562" cy="35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54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719942" y="5326859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1719942" y="2431260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367220" y="2864813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>
            <a:off x="1351185" y="4970684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212642" y="2917921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228675" y="4974137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942323" y="2348856"/>
            <a:ext cx="72496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XOR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Draw two lines between circles and triangles!</a:t>
            </a:r>
            <a:endParaRPr lang="ko-KR" altLang="en-US" sz="2800" dirty="0"/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194198" y="2398023"/>
            <a:ext cx="2084614" cy="2685787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2492828" y="3253712"/>
            <a:ext cx="2084614" cy="26857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304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790243" y="2044056"/>
            <a:ext cx="3498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Stack of perceptron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468407" y="6119336"/>
                <a:ext cx="79419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ko-KR" sz="2400" b="1" dirty="0"/>
              </a:p>
              <a:p>
                <a:r>
                  <a:rPr lang="en-US" altLang="ko-KR" sz="2400" b="1" dirty="0"/>
                  <a:t>Size : j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407" y="6119336"/>
                <a:ext cx="794192" cy="738664"/>
              </a:xfrm>
              <a:prstGeom prst="rect">
                <a:avLst/>
              </a:prstGeom>
              <a:blipFill>
                <a:blip r:embed="rId2"/>
                <a:stretch>
                  <a:fillRect l="-23846" r="-22308" b="-23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Image result for multi-laye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89" y="1712627"/>
            <a:ext cx="5978526" cy="430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464948" y="3011132"/>
                <a:ext cx="286309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948" y="3011132"/>
                <a:ext cx="2863091" cy="416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66576" y="6119336"/>
                <a:ext cx="86312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altLang="ko-KR" sz="2400" b="1" dirty="0"/>
              </a:p>
              <a:p>
                <a:r>
                  <a:rPr lang="en-US" altLang="ko-KR" sz="2400" b="1" dirty="0"/>
                  <a:t>Size : k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576" y="6119336"/>
                <a:ext cx="863121" cy="738664"/>
              </a:xfrm>
              <a:prstGeom prst="rect">
                <a:avLst/>
              </a:prstGeom>
              <a:blipFill>
                <a:blip r:embed="rId5"/>
                <a:stretch>
                  <a:fillRect l="-21127" r="-20423" b="-23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0490" y="6119336"/>
                <a:ext cx="79098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altLang="ko-KR" sz="2400" b="1" dirty="0"/>
              </a:p>
              <a:p>
                <a:r>
                  <a:rPr lang="en-US" altLang="ko-KR" sz="2400" b="1" dirty="0"/>
                  <a:t>Size : </a:t>
                </a:r>
                <a:r>
                  <a:rPr lang="en-US" altLang="ko-KR" sz="2400" b="1" dirty="0" err="1"/>
                  <a:t>i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90" y="6119336"/>
                <a:ext cx="790986" cy="738664"/>
              </a:xfrm>
              <a:prstGeom prst="rect">
                <a:avLst/>
              </a:prstGeom>
              <a:blipFill>
                <a:blip r:embed="rId6"/>
                <a:stretch>
                  <a:fillRect l="-24031" r="-22481" b="-23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424057" y="3939431"/>
                <a:ext cx="4203202" cy="1794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057" y="3939431"/>
                <a:ext cx="4203202" cy="17944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971592" y="5983677"/>
            <a:ext cx="2072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( j x </a:t>
            </a:r>
            <a:r>
              <a:rPr lang="en-US" altLang="ko-KR" sz="2800" dirty="0" err="1"/>
              <a:t>i</a:t>
            </a:r>
            <a:r>
              <a:rPr lang="en-US" altLang="ko-KR" sz="2800" dirty="0"/>
              <a:t> ) matrix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437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790243" y="2044056"/>
            <a:ext cx="3498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Stack of perceptron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468407" y="6119336"/>
                <a:ext cx="79419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ko-KR" sz="2400" b="1" dirty="0"/>
              </a:p>
              <a:p>
                <a:r>
                  <a:rPr lang="en-US" altLang="ko-KR" sz="2400" b="1" dirty="0"/>
                  <a:t>Size : j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407" y="6119336"/>
                <a:ext cx="794192" cy="738664"/>
              </a:xfrm>
              <a:prstGeom prst="rect">
                <a:avLst/>
              </a:prstGeom>
              <a:blipFill>
                <a:blip r:embed="rId2"/>
                <a:stretch>
                  <a:fillRect l="-23846" r="-22308" b="-23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Image result for multi-laye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89" y="1712627"/>
            <a:ext cx="5978526" cy="430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464948" y="3011132"/>
                <a:ext cx="286309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948" y="3011132"/>
                <a:ext cx="2863091" cy="416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66576" y="6119336"/>
                <a:ext cx="86312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altLang="ko-KR" sz="2400" b="1" dirty="0"/>
              </a:p>
              <a:p>
                <a:r>
                  <a:rPr lang="en-US" altLang="ko-KR" sz="2400" b="1" dirty="0"/>
                  <a:t>Size : k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576" y="6119336"/>
                <a:ext cx="863121" cy="738664"/>
              </a:xfrm>
              <a:prstGeom prst="rect">
                <a:avLst/>
              </a:prstGeom>
              <a:blipFill>
                <a:blip r:embed="rId5"/>
                <a:stretch>
                  <a:fillRect l="-21127" r="-20423" b="-23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0490" y="6119336"/>
                <a:ext cx="79098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altLang="ko-KR" sz="2400" b="1" dirty="0"/>
              </a:p>
              <a:p>
                <a:r>
                  <a:rPr lang="en-US" altLang="ko-KR" sz="2400" b="1" dirty="0"/>
                  <a:t>Size : </a:t>
                </a:r>
                <a:r>
                  <a:rPr lang="en-US" altLang="ko-KR" sz="2400" b="1" dirty="0" err="1"/>
                  <a:t>i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90" y="6119336"/>
                <a:ext cx="790986" cy="738664"/>
              </a:xfrm>
              <a:prstGeom prst="rect">
                <a:avLst/>
              </a:prstGeom>
              <a:blipFill>
                <a:blip r:embed="rId6"/>
                <a:stretch>
                  <a:fillRect l="-24031" r="-22481" b="-23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424057" y="4227903"/>
                <a:ext cx="4203202" cy="1857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057" y="4227903"/>
                <a:ext cx="4203202" cy="18571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004249" y="6119336"/>
            <a:ext cx="2149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( k x j ) matrix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464948" y="3454988"/>
                <a:ext cx="2845458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948" y="3454988"/>
                <a:ext cx="2845458" cy="4168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599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719942" y="5326859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1719942" y="2431260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367220" y="2864813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>
            <a:off x="1351185" y="4970684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212642" y="2917921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228675" y="4974137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194198" y="2398023"/>
            <a:ext cx="2084614" cy="2685787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2492828" y="3253712"/>
            <a:ext cx="2084614" cy="26857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71881" y="1997999"/>
            <a:ext cx="25669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XOR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76556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98453" y="2053269"/>
                <a:ext cx="4110741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XOR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8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</m:oMath>
                </a14:m>
                <a:endParaRPr lang="en-US" altLang="ko-K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8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+0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.5</m:t>
                        </m:r>
                      </m:e>
                    </m:d>
                  </m:oMath>
                </a14:m>
                <a:endParaRPr lang="en-US" altLang="ko-K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ko-KR" alt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453" y="2053269"/>
                <a:ext cx="4110741" cy="2246769"/>
              </a:xfrm>
              <a:prstGeom prst="rect">
                <a:avLst/>
              </a:prstGeom>
              <a:blipFill>
                <a:blip r:embed="rId2"/>
                <a:stretch>
                  <a:fillRect l="-2671" t="-27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625241"/>
                  </p:ext>
                </p:extLst>
              </p:nvPr>
            </p:nvGraphicFramePr>
            <p:xfrm>
              <a:off x="6025242" y="4017851"/>
              <a:ext cx="6008916" cy="23011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2972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oMath>
                            </m:oMathPara>
                          </a14:m>
                          <a:endParaRPr lang="en-US" altLang="ko-KR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p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oMath>
                            </m:oMathPara>
                          </a14:m>
                          <a:endParaRPr lang="ko-KR" alt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(-0.5, 0.5)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(-1.5, -0.5)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(1,</a:t>
                          </a:r>
                          <a:r>
                            <a:rPr lang="en-US" altLang="ko-KR" sz="2400" baseline="0" dirty="0"/>
                            <a:t>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(0.5,</a:t>
                          </a:r>
                          <a:r>
                            <a:rPr lang="en-US" altLang="ko-KR" sz="2400" baseline="0" dirty="0"/>
                            <a:t> 1.5)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/>
                            <a:t>(1, 1)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(1,</a:t>
                          </a:r>
                          <a:r>
                            <a:rPr lang="en-US" altLang="ko-KR" sz="2400" baseline="0" dirty="0"/>
                            <a:t>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(-0.5,</a:t>
                          </a:r>
                          <a:r>
                            <a:rPr lang="en-US" altLang="ko-KR" sz="2400" baseline="0" dirty="0"/>
                            <a:t> 0.5)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625241"/>
                  </p:ext>
                </p:extLst>
              </p:nvPr>
            </p:nvGraphicFramePr>
            <p:xfrm>
              <a:off x="6025242" y="4017851"/>
              <a:ext cx="6008916" cy="23011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2972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47237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304" t="-1282" r="-200608" b="-4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1282" r="-100608" b="-4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00304" t="-1282" r="-608" b="-414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(-0.5, 0.5)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(-1.5, -0.5)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(0.5,</a:t>
                          </a:r>
                          <a:r>
                            <a:rPr lang="en-US" altLang="ko-KR" sz="2400" baseline="0" dirty="0" smtClean="0"/>
                            <a:t> 1.5)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(1, 1)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(-0.5,</a:t>
                          </a:r>
                          <a:r>
                            <a:rPr lang="en-US" altLang="ko-KR" sz="2400" baseline="0" dirty="0" smtClean="0"/>
                            <a:t> 0.5)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타원 3"/>
          <p:cNvSpPr/>
          <p:nvPr/>
        </p:nvSpPr>
        <p:spPr>
          <a:xfrm>
            <a:off x="789214" y="2694214"/>
            <a:ext cx="783772" cy="783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89214" y="4300038"/>
            <a:ext cx="783772" cy="783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922814" y="2694214"/>
            <a:ext cx="783772" cy="7837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922814" y="4300038"/>
            <a:ext cx="783772" cy="7837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6"/>
            <a:endCxn id="19" idx="2"/>
          </p:cNvCxnSpPr>
          <p:nvPr/>
        </p:nvCxnSpPr>
        <p:spPr>
          <a:xfrm>
            <a:off x="1572986" y="3086100"/>
            <a:ext cx="13498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" idx="6"/>
            <a:endCxn id="20" idx="2"/>
          </p:cNvCxnSpPr>
          <p:nvPr/>
        </p:nvCxnSpPr>
        <p:spPr>
          <a:xfrm>
            <a:off x="1572986" y="3086100"/>
            <a:ext cx="1349828" cy="1605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8" idx="6"/>
            <a:endCxn id="19" idx="2"/>
          </p:cNvCxnSpPr>
          <p:nvPr/>
        </p:nvCxnSpPr>
        <p:spPr>
          <a:xfrm flipV="1">
            <a:off x="1572986" y="3086100"/>
            <a:ext cx="1349828" cy="1605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8" idx="6"/>
            <a:endCxn id="20" idx="2"/>
          </p:cNvCxnSpPr>
          <p:nvPr/>
        </p:nvCxnSpPr>
        <p:spPr>
          <a:xfrm>
            <a:off x="1572986" y="4691924"/>
            <a:ext cx="13498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912394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ko-KR" sz="2400" b="1" dirty="0"/>
              </a:p>
              <a:p>
                <a:r>
                  <a:rPr lang="en-US" altLang="ko-KR" sz="2400" b="1" dirty="0"/>
                  <a:t>Size : 2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394" y="5389994"/>
                <a:ext cx="871136" cy="738664"/>
              </a:xfrm>
              <a:prstGeom prst="rect">
                <a:avLst/>
              </a:prstGeom>
              <a:blipFill>
                <a:blip r:embed="rId4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48461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altLang="ko-KR" sz="2400" b="1" dirty="0"/>
              </a:p>
              <a:p>
                <a:r>
                  <a:rPr lang="en-US" altLang="ko-KR" sz="2400" b="1" dirty="0"/>
                  <a:t>Size : 2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61" y="5389994"/>
                <a:ext cx="871136" cy="738664"/>
              </a:xfrm>
              <a:prstGeom prst="rect">
                <a:avLst/>
              </a:prstGeom>
              <a:blipFill>
                <a:blip r:embed="rId5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321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10507" y="2073130"/>
                <a:ext cx="3907352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XOR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8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</m:oMath>
                </a14:m>
                <a:endParaRPr lang="en-US" altLang="ko-K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ko-KR" alt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507" y="2073130"/>
                <a:ext cx="3907352" cy="1815882"/>
              </a:xfrm>
              <a:prstGeom prst="rect">
                <a:avLst/>
              </a:prstGeom>
              <a:blipFill>
                <a:blip r:embed="rId2"/>
                <a:stretch>
                  <a:fillRect l="-2808" t="-30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4032590"/>
                  </p:ext>
                </p:extLst>
              </p:nvPr>
            </p:nvGraphicFramePr>
            <p:xfrm>
              <a:off x="6014357" y="3702166"/>
              <a:ext cx="6008916" cy="23011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2972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oMath>
                            </m:oMathPara>
                          </a14:m>
                          <a:endParaRPr lang="en-US" altLang="ko-KR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p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ko-KR" alt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1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/>
                            <a:t>(1, 1)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/>
                            <a:t>1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4032590"/>
                  </p:ext>
                </p:extLst>
              </p:nvPr>
            </p:nvGraphicFramePr>
            <p:xfrm>
              <a:off x="6014357" y="3702166"/>
              <a:ext cx="6008916" cy="23011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2972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47237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304" t="-1282" r="-200608" b="-4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1282" r="-100608" b="-4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00304" t="-1282" r="-608" b="-414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(1, 1)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타원 3"/>
          <p:cNvSpPr/>
          <p:nvPr/>
        </p:nvSpPr>
        <p:spPr>
          <a:xfrm>
            <a:off x="789214" y="2694214"/>
            <a:ext cx="783772" cy="783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89214" y="4300038"/>
            <a:ext cx="783772" cy="783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922814" y="2694214"/>
            <a:ext cx="783772" cy="7837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922814" y="4300038"/>
            <a:ext cx="783772" cy="7837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6"/>
            <a:endCxn id="19" idx="2"/>
          </p:cNvCxnSpPr>
          <p:nvPr/>
        </p:nvCxnSpPr>
        <p:spPr>
          <a:xfrm>
            <a:off x="1572986" y="3086100"/>
            <a:ext cx="13498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" idx="6"/>
            <a:endCxn id="20" idx="2"/>
          </p:cNvCxnSpPr>
          <p:nvPr/>
        </p:nvCxnSpPr>
        <p:spPr>
          <a:xfrm>
            <a:off x="1572986" y="3086100"/>
            <a:ext cx="1349828" cy="1605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8" idx="6"/>
            <a:endCxn id="19" idx="2"/>
          </p:cNvCxnSpPr>
          <p:nvPr/>
        </p:nvCxnSpPr>
        <p:spPr>
          <a:xfrm flipV="1">
            <a:off x="1572986" y="3086100"/>
            <a:ext cx="1349828" cy="1605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8" idx="6"/>
            <a:endCxn id="20" idx="2"/>
          </p:cNvCxnSpPr>
          <p:nvPr/>
        </p:nvCxnSpPr>
        <p:spPr>
          <a:xfrm>
            <a:off x="1572986" y="4691924"/>
            <a:ext cx="13498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912394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ko-KR" sz="2400" b="1" dirty="0"/>
              </a:p>
              <a:p>
                <a:r>
                  <a:rPr lang="en-US" altLang="ko-KR" sz="2400" b="1" dirty="0"/>
                  <a:t>Size : 2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394" y="5389994"/>
                <a:ext cx="871136" cy="738664"/>
              </a:xfrm>
              <a:prstGeom prst="rect">
                <a:avLst/>
              </a:prstGeom>
              <a:blipFill>
                <a:blip r:embed="rId4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48461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altLang="ko-KR" sz="2400" b="1" dirty="0"/>
              </a:p>
              <a:p>
                <a:r>
                  <a:rPr lang="en-US" altLang="ko-KR" sz="2400" b="1" dirty="0"/>
                  <a:t>Size : 2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61" y="5389994"/>
                <a:ext cx="871136" cy="738664"/>
              </a:xfrm>
              <a:prstGeom prst="rect">
                <a:avLst/>
              </a:prstGeom>
              <a:blipFill>
                <a:blip r:embed="rId5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/>
          <p:cNvSpPr/>
          <p:nvPr/>
        </p:nvSpPr>
        <p:spPr>
          <a:xfrm>
            <a:off x="4772640" y="3477986"/>
            <a:ext cx="783772" cy="78377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19" idx="6"/>
            <a:endCxn id="17" idx="2"/>
          </p:cNvCxnSpPr>
          <p:nvPr/>
        </p:nvCxnSpPr>
        <p:spPr>
          <a:xfrm>
            <a:off x="3706586" y="3086100"/>
            <a:ext cx="1066054" cy="7837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20" idx="6"/>
            <a:endCxn id="17" idx="2"/>
          </p:cNvCxnSpPr>
          <p:nvPr/>
        </p:nvCxnSpPr>
        <p:spPr>
          <a:xfrm flipV="1">
            <a:off x="3706586" y="3869872"/>
            <a:ext cx="1066054" cy="8220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28958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altLang="ko-KR" sz="2400" b="1" dirty="0"/>
              </a:p>
              <a:p>
                <a:r>
                  <a:rPr lang="en-US" altLang="ko-KR" sz="2400" b="1" dirty="0"/>
                  <a:t>Size : 1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958" y="5389994"/>
                <a:ext cx="871136" cy="738664"/>
              </a:xfrm>
              <a:prstGeom prst="rect">
                <a:avLst/>
              </a:prstGeom>
              <a:blipFill>
                <a:blip r:embed="rId6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171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23195" y="2053269"/>
            <a:ext cx="25669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XOR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533060"/>
                  </p:ext>
                </p:extLst>
              </p:nvPr>
            </p:nvGraphicFramePr>
            <p:xfrm>
              <a:off x="6003471" y="3157038"/>
              <a:ext cx="6008916" cy="2286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2972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oMath>
                            </m:oMathPara>
                          </a14:m>
                          <a:endParaRPr lang="en-US" altLang="ko-KR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oMath>
                            </m:oMathPara>
                          </a14:m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ko-KR" alt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1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(1,</a:t>
                          </a:r>
                          <a:r>
                            <a:rPr lang="en-US" altLang="ko-KR" sz="2400" baseline="0" dirty="0"/>
                            <a:t>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/>
                            <a:t>(1, 1)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/>
                            <a:t>1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/>
                            <a:t>(1,</a:t>
                          </a:r>
                          <a:r>
                            <a:rPr lang="en-US" altLang="ko-KR" sz="2400" baseline="0" dirty="0"/>
                            <a:t>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533060"/>
                  </p:ext>
                </p:extLst>
              </p:nvPr>
            </p:nvGraphicFramePr>
            <p:xfrm>
              <a:off x="6003471" y="3157038"/>
              <a:ext cx="6008916" cy="2286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2972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04" t="-1333" r="-200608" b="-4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304" t="-1333" r="-100608" b="-4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304" t="-1333" r="-608" b="-4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(1, 1)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타원 3"/>
          <p:cNvSpPr/>
          <p:nvPr/>
        </p:nvSpPr>
        <p:spPr>
          <a:xfrm>
            <a:off x="789214" y="2694214"/>
            <a:ext cx="783772" cy="783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89214" y="4300038"/>
            <a:ext cx="783772" cy="783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922814" y="2694214"/>
            <a:ext cx="783772" cy="7837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922814" y="4300038"/>
            <a:ext cx="783772" cy="7837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6"/>
            <a:endCxn id="19" idx="2"/>
          </p:cNvCxnSpPr>
          <p:nvPr/>
        </p:nvCxnSpPr>
        <p:spPr>
          <a:xfrm>
            <a:off x="1572986" y="3086100"/>
            <a:ext cx="13498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" idx="6"/>
            <a:endCxn id="20" idx="2"/>
          </p:cNvCxnSpPr>
          <p:nvPr/>
        </p:nvCxnSpPr>
        <p:spPr>
          <a:xfrm>
            <a:off x="1572986" y="3086100"/>
            <a:ext cx="1349828" cy="1605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8" idx="6"/>
            <a:endCxn id="19" idx="2"/>
          </p:cNvCxnSpPr>
          <p:nvPr/>
        </p:nvCxnSpPr>
        <p:spPr>
          <a:xfrm flipV="1">
            <a:off x="1572986" y="3086100"/>
            <a:ext cx="1349828" cy="1605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8" idx="6"/>
            <a:endCxn id="20" idx="2"/>
          </p:cNvCxnSpPr>
          <p:nvPr/>
        </p:nvCxnSpPr>
        <p:spPr>
          <a:xfrm>
            <a:off x="1572986" y="4691924"/>
            <a:ext cx="13498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912394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ko-KR" sz="2400" b="1" dirty="0"/>
              </a:p>
              <a:p>
                <a:r>
                  <a:rPr lang="en-US" altLang="ko-KR" sz="2400" b="1" dirty="0"/>
                  <a:t>Size : 2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394" y="5389994"/>
                <a:ext cx="871136" cy="738664"/>
              </a:xfrm>
              <a:prstGeom prst="rect">
                <a:avLst/>
              </a:prstGeom>
              <a:blipFill>
                <a:blip r:embed="rId3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48461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altLang="ko-KR" sz="2400" b="1" dirty="0"/>
              </a:p>
              <a:p>
                <a:r>
                  <a:rPr lang="en-US" altLang="ko-KR" sz="2400" b="1" dirty="0"/>
                  <a:t>Size : 2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61" y="5389994"/>
                <a:ext cx="871136" cy="738664"/>
              </a:xfrm>
              <a:prstGeom prst="rect">
                <a:avLst/>
              </a:prstGeom>
              <a:blipFill>
                <a:blip r:embed="rId4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/>
          <p:cNvSpPr/>
          <p:nvPr/>
        </p:nvSpPr>
        <p:spPr>
          <a:xfrm>
            <a:off x="4772640" y="3477986"/>
            <a:ext cx="783772" cy="78377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19" idx="6"/>
            <a:endCxn id="17" idx="2"/>
          </p:cNvCxnSpPr>
          <p:nvPr/>
        </p:nvCxnSpPr>
        <p:spPr>
          <a:xfrm>
            <a:off x="3706586" y="3086100"/>
            <a:ext cx="1066054" cy="7837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20" idx="6"/>
            <a:endCxn id="17" idx="2"/>
          </p:cNvCxnSpPr>
          <p:nvPr/>
        </p:nvCxnSpPr>
        <p:spPr>
          <a:xfrm flipV="1">
            <a:off x="3706586" y="3869872"/>
            <a:ext cx="1066054" cy="8220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28958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altLang="ko-KR" sz="2400" b="1" dirty="0"/>
              </a:p>
              <a:p>
                <a:r>
                  <a:rPr lang="en-US" altLang="ko-KR" sz="2400" b="1" dirty="0"/>
                  <a:t>Size : 1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958" y="5389994"/>
                <a:ext cx="871136" cy="738664"/>
              </a:xfrm>
              <a:prstGeom prst="rect">
                <a:avLst/>
              </a:prstGeom>
              <a:blipFill>
                <a:blip r:embed="rId5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820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2-layer Perceptron can deal with some </a:t>
            </a:r>
            <a:r>
              <a:rPr lang="en-US" altLang="ko-KR" dirty="0">
                <a:solidFill>
                  <a:srgbClr val="FF0000"/>
                </a:solidFill>
              </a:rPr>
              <a:t>nonlinear</a:t>
            </a:r>
            <a:r>
              <a:rPr lang="en-US" altLang="ko-KR" dirty="0"/>
              <a:t> problems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963597" y="4726486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2558354" y="3246029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478198" y="414410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922008" y="444421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971886" y="444421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426240" y="37032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747366" y="3708674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275500" y="447908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781464" y="375001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438486" y="344868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835815" y="414410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/>
        </p:nvSpPr>
        <p:spPr>
          <a:xfrm>
            <a:off x="2296925" y="3636024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>
            <a:off x="2656325" y="3984558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>
            <a:off x="2818593" y="3757144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>
            <a:off x="2262227" y="394448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/>
          <p:cNvSpPr/>
          <p:nvPr/>
        </p:nvSpPr>
        <p:spPr>
          <a:xfrm>
            <a:off x="2766629" y="347487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>
            <a:off x="3052294" y="3922308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3249167" y="351681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2656325" y="3474877"/>
            <a:ext cx="1329591" cy="109862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 flipV="1">
            <a:off x="1706720" y="3438983"/>
            <a:ext cx="949605" cy="111085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868126" y="4726486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6462883" y="3246029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6755780" y="5025844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497582" y="487639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876415" y="444421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330769" y="37032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240782" y="4973018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180029" y="447908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70481" y="5256144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888749" y="372286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740344" y="414410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/>
          <p:cNvSpPr/>
          <p:nvPr/>
        </p:nvSpPr>
        <p:spPr>
          <a:xfrm>
            <a:off x="6201454" y="3636024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>
            <a:off x="6786814" y="42454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/>
          <p:cNvSpPr/>
          <p:nvPr/>
        </p:nvSpPr>
        <p:spPr>
          <a:xfrm>
            <a:off x="7073577" y="392711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/>
          <p:cNvSpPr/>
          <p:nvPr/>
        </p:nvSpPr>
        <p:spPr>
          <a:xfrm>
            <a:off x="6166756" y="394448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이등변 삼각형 45"/>
          <p:cNvSpPr/>
          <p:nvPr/>
        </p:nvSpPr>
        <p:spPr>
          <a:xfrm>
            <a:off x="6634118" y="3719908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이등변 삼각형 46"/>
          <p:cNvSpPr/>
          <p:nvPr/>
        </p:nvSpPr>
        <p:spPr>
          <a:xfrm>
            <a:off x="7501195" y="426877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/>
          <p:cNvSpPr/>
          <p:nvPr/>
        </p:nvSpPr>
        <p:spPr>
          <a:xfrm>
            <a:off x="7153696" y="351681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/>
          <p:nvPr/>
        </p:nvCxnSpPr>
        <p:spPr>
          <a:xfrm flipH="1" flipV="1">
            <a:off x="4734136" y="4339529"/>
            <a:ext cx="3174084" cy="133360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 flipV="1">
            <a:off x="5090435" y="3439501"/>
            <a:ext cx="2879949" cy="181664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이등변 삼각형 50"/>
          <p:cNvSpPr/>
          <p:nvPr/>
        </p:nvSpPr>
        <p:spPr>
          <a:xfrm>
            <a:off x="5708412" y="491210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5773000" y="59277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/>
          <p:cNvSpPr/>
          <p:nvPr/>
        </p:nvSpPr>
        <p:spPr>
          <a:xfrm>
            <a:off x="5231821" y="498764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53"/>
          <p:cNvSpPr/>
          <p:nvPr/>
        </p:nvSpPr>
        <p:spPr>
          <a:xfrm>
            <a:off x="4879353" y="551424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/>
          <p:cNvSpPr/>
          <p:nvPr/>
        </p:nvSpPr>
        <p:spPr>
          <a:xfrm>
            <a:off x="4904865" y="4510628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이등변 삼각형 55"/>
          <p:cNvSpPr/>
          <p:nvPr/>
        </p:nvSpPr>
        <p:spPr>
          <a:xfrm>
            <a:off x="5669420" y="549206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이등변 삼각형 56"/>
          <p:cNvSpPr/>
          <p:nvPr/>
        </p:nvSpPr>
        <p:spPr>
          <a:xfrm>
            <a:off x="5996074" y="5222294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8440282" y="4719468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V="1">
            <a:off x="10035039" y="3239011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9793742" y="486604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10069738" y="486937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9448571" y="443720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10176380" y="4511488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10366503" y="496477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9752185" y="447206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10238932" y="523785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9736977" y="4127258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9490385" y="488723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72"/>
          <p:cNvSpPr/>
          <p:nvPr/>
        </p:nvSpPr>
        <p:spPr>
          <a:xfrm>
            <a:off x="9773610" y="362900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>
            <a:off x="10458690" y="422452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이등변 삼각형 74"/>
          <p:cNvSpPr/>
          <p:nvPr/>
        </p:nvSpPr>
        <p:spPr>
          <a:xfrm>
            <a:off x="10997064" y="5247031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이등변 삼각형 75"/>
          <p:cNvSpPr/>
          <p:nvPr/>
        </p:nvSpPr>
        <p:spPr>
          <a:xfrm>
            <a:off x="9361485" y="393832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이등변 삼각형 76"/>
          <p:cNvSpPr/>
          <p:nvPr/>
        </p:nvSpPr>
        <p:spPr>
          <a:xfrm>
            <a:off x="10206274" y="371289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이등변 삼각형 77"/>
          <p:cNvSpPr/>
          <p:nvPr/>
        </p:nvSpPr>
        <p:spPr>
          <a:xfrm>
            <a:off x="10812236" y="48843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이등변 삼각형 78"/>
          <p:cNvSpPr/>
          <p:nvPr/>
        </p:nvSpPr>
        <p:spPr>
          <a:xfrm>
            <a:off x="10725852" y="350979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이등변 삼각형 81"/>
          <p:cNvSpPr/>
          <p:nvPr/>
        </p:nvSpPr>
        <p:spPr>
          <a:xfrm>
            <a:off x="8983887" y="435751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>
            <a:off x="9345156" y="592071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/>
          <p:cNvSpPr/>
          <p:nvPr/>
        </p:nvSpPr>
        <p:spPr>
          <a:xfrm>
            <a:off x="8803977" y="4980631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이등변 삼각형 84"/>
          <p:cNvSpPr/>
          <p:nvPr/>
        </p:nvSpPr>
        <p:spPr>
          <a:xfrm>
            <a:off x="10812236" y="3960491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이등변 삼각형 85"/>
          <p:cNvSpPr/>
          <p:nvPr/>
        </p:nvSpPr>
        <p:spPr>
          <a:xfrm>
            <a:off x="11220787" y="421901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이등변 삼각형 86"/>
          <p:cNvSpPr/>
          <p:nvPr/>
        </p:nvSpPr>
        <p:spPr>
          <a:xfrm>
            <a:off x="10376579" y="570502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이등변 삼각형 87"/>
          <p:cNvSpPr/>
          <p:nvPr/>
        </p:nvSpPr>
        <p:spPr>
          <a:xfrm>
            <a:off x="9280668" y="544377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연결선 88"/>
          <p:cNvCxnSpPr/>
          <p:nvPr/>
        </p:nvCxnSpPr>
        <p:spPr>
          <a:xfrm flipH="1" flipV="1">
            <a:off x="9070973" y="4834012"/>
            <a:ext cx="1259649" cy="82853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V="1">
            <a:off x="10338389" y="4669890"/>
            <a:ext cx="395373" cy="96368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9773610" y="3983250"/>
            <a:ext cx="951368" cy="70356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 flipV="1">
            <a:off x="9095951" y="3978109"/>
            <a:ext cx="677659" cy="85034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273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3-layer Perceptron can deal with </a:t>
            </a:r>
            <a:r>
              <a:rPr lang="en-US" altLang="ko-KR" dirty="0">
                <a:solidFill>
                  <a:srgbClr val="FF0000"/>
                </a:solidFill>
              </a:rPr>
              <a:t>more complex</a:t>
            </a:r>
            <a:r>
              <a:rPr lang="en-US" altLang="ko-KR" dirty="0"/>
              <a:t> problems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555883" y="4704715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6150640" y="3224258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025029" y="416728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890150" y="3887608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26990" y="537046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18526" y="368145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339652" y="368690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67786" y="445731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132477" y="459180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030772" y="342691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722223" y="364205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/>
        </p:nvSpPr>
        <p:spPr>
          <a:xfrm>
            <a:off x="5181726" y="4485501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>
            <a:off x="5323715" y="402912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>
            <a:off x="6451329" y="389064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>
            <a:off x="5092004" y="4145724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/>
          <p:cNvSpPr/>
          <p:nvPr/>
        </p:nvSpPr>
        <p:spPr>
          <a:xfrm>
            <a:off x="5628977" y="4139801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>
            <a:off x="6677350" y="4214741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6864541" y="368145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flipH="1" flipV="1">
            <a:off x="4923942" y="4029122"/>
            <a:ext cx="218919" cy="8255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>
          <a:xfrm>
            <a:off x="6443310" y="342146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6764436" y="342691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5954599" y="34612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7147007" y="338206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/>
          <p:cNvSpPr/>
          <p:nvPr/>
        </p:nvSpPr>
        <p:spPr>
          <a:xfrm>
            <a:off x="6771334" y="489512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7088447" y="420197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6770342" y="455125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7290257" y="381203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4830618" y="488049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172286" y="502961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4765844" y="413980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5751271" y="484304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연결선 102"/>
          <p:cNvCxnSpPr/>
          <p:nvPr/>
        </p:nvCxnSpPr>
        <p:spPr>
          <a:xfrm flipV="1">
            <a:off x="4910282" y="3847120"/>
            <a:ext cx="741933" cy="18200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H="1" flipV="1">
            <a:off x="5652215" y="3841676"/>
            <a:ext cx="266714" cy="46711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 flipH="1">
            <a:off x="5144284" y="4307818"/>
            <a:ext cx="774645" cy="5352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H="1" flipV="1">
            <a:off x="6271628" y="3824434"/>
            <a:ext cx="288774" cy="70450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 flipV="1">
            <a:off x="6257967" y="3596034"/>
            <a:ext cx="896131" cy="2284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 flipV="1">
            <a:off x="6958311" y="3613828"/>
            <a:ext cx="182930" cy="72844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 flipH="1">
            <a:off x="6565164" y="4326770"/>
            <a:ext cx="416494" cy="18167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95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Activation function is needed for nonlinearity</a:t>
            </a:r>
            <a:endParaRPr lang="ko-KR" altLang="en-US" dirty="0"/>
          </a:p>
        </p:txBody>
      </p:sp>
      <p:pic>
        <p:nvPicPr>
          <p:cNvPr id="14338" name="Picture 2" descr="Image result for activation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90" y="2463741"/>
            <a:ext cx="8253639" cy="414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830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Class Lab - Schedule &amp; Assignment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92CA486-02EC-4D20-8BA0-855B3CF56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72" y="1946048"/>
            <a:ext cx="10515600" cy="4351337"/>
          </a:xfrm>
        </p:spPr>
        <p:txBody>
          <a:bodyPr/>
          <a:lstStyle/>
          <a:p>
            <a:r>
              <a:rPr lang="en-US" altLang="ko-KR" dirty="0"/>
              <a:t>T. </a:t>
            </a:r>
            <a:r>
              <a:rPr lang="en-US" altLang="ko-KR" dirty="0" err="1"/>
              <a:t>Mikolov</a:t>
            </a:r>
            <a:r>
              <a:rPr lang="en-US" altLang="ko-KR" dirty="0"/>
              <a:t>, I. </a:t>
            </a:r>
            <a:r>
              <a:rPr lang="en-US" altLang="ko-KR" dirty="0" err="1"/>
              <a:t>Sutskever</a:t>
            </a:r>
            <a:r>
              <a:rPr lang="en-US" altLang="ko-KR" dirty="0"/>
              <a:t>, K. Chen, G. </a:t>
            </a:r>
            <a:r>
              <a:rPr lang="en-US" altLang="ko-KR" dirty="0" err="1"/>
              <a:t>Corrado</a:t>
            </a:r>
            <a:r>
              <a:rPr lang="en-US" altLang="ko-KR" dirty="0"/>
              <a:t>, J. Dean, “Distributed Representations of Words and Phrases and their Compositionality”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67" y="3723552"/>
            <a:ext cx="8888866" cy="287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16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Activation function is needed for nonlinearity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52" y="2955934"/>
            <a:ext cx="9442565" cy="280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33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Activation function is needed for nonlinearity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379835" y="3326818"/>
                <a:ext cx="286309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835" y="3326818"/>
                <a:ext cx="2863091" cy="4168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379835" y="3770674"/>
                <a:ext cx="2845458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835" y="3770674"/>
                <a:ext cx="2845458" cy="416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336292" y="4913674"/>
                <a:ext cx="485152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2400" b="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292" y="4913674"/>
                <a:ext cx="4851520" cy="416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182920" y="3310148"/>
                <a:ext cx="2399568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920" y="3310148"/>
                <a:ext cx="2399568" cy="384657"/>
              </a:xfrm>
              <a:prstGeom prst="rect">
                <a:avLst/>
              </a:prstGeom>
              <a:blipFill>
                <a:blip r:embed="rId5"/>
                <a:stretch>
                  <a:fillRect l="-2792" t="-4762" r="-2030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7182920" y="3754004"/>
                <a:ext cx="2381934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1" i="1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920" y="3754004"/>
                <a:ext cx="2381934" cy="384657"/>
              </a:xfrm>
              <a:prstGeom prst="rect">
                <a:avLst/>
              </a:prstGeom>
              <a:blipFill>
                <a:blip r:embed="rId6"/>
                <a:stretch>
                  <a:fillRect l="-2558" t="-4762" r="-2046" b="-79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139377" y="4897004"/>
                <a:ext cx="4214423" cy="1507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ko-KR" sz="2400" b="1" dirty="0"/>
              </a:p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2400" b="1" dirty="0"/>
                  <a:t> </a:t>
                </a:r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(Equivalent to 1-layer perceptron)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77" y="4897004"/>
                <a:ext cx="4214423" cy="1507977"/>
              </a:xfrm>
              <a:prstGeom prst="rect">
                <a:avLst/>
              </a:prstGeom>
              <a:blipFill>
                <a:blip r:embed="rId7"/>
                <a:stretch>
                  <a:fillRect l="-4335" t="-1210" r="-3035" b="-1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56064" y="2622767"/>
            <a:ext cx="290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00B050"/>
                </a:solidFill>
              </a:rPr>
              <a:t>With activation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42362" y="2622767"/>
            <a:ext cx="3367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FF0000"/>
                </a:solidFill>
              </a:rPr>
              <a:t>Without activation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895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Deeper networks can represent more complex topology</a:t>
            </a:r>
            <a:endParaRPr lang="ko-KR" altLang="en-US" dirty="0"/>
          </a:p>
        </p:txBody>
      </p:sp>
      <p:pic>
        <p:nvPicPr>
          <p:cNvPr id="1026" name="Picture 2" descr="layer mlp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58" y="2573418"/>
            <a:ext cx="4341611" cy="427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57010" y="4258200"/>
            <a:ext cx="288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B050"/>
                </a:solidFill>
              </a:rPr>
              <a:t>Deeper = Better ?</a:t>
            </a:r>
            <a:endParaRPr lang="ko-KR" alt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505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Curse of Dimensionality</a:t>
            </a:r>
            <a:endParaRPr lang="ko-KR" altLang="en-US" dirty="0"/>
          </a:p>
        </p:txBody>
      </p:sp>
      <p:pic>
        <p:nvPicPr>
          <p:cNvPr id="2050" name="Picture 2" descr="https://lh5.googleusercontent.com/l7EAtZbk82Xw1hx67MY2mGE73aOWJCNcgrLw_nrvcX3qWGKJwKNZjAhAUbHHw8IdXL_bV8kQ0k3wonNiiCTKzAtt-coTyWvPhj7HYVlC-o-qA6Qxz25olX7IJitqLgzVD7yFD2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61" y="3152285"/>
            <a:ext cx="6810490" cy="270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35052" y="3699163"/>
            <a:ext cx="3075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Hard to optimize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Prone to </a:t>
            </a:r>
            <a:r>
              <a:rPr lang="en-US" altLang="ko-KR" sz="2400" dirty="0" err="1"/>
              <a:t>overfit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09904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Overfitting</a:t>
            </a:r>
            <a:endParaRPr lang="ko-KR" altLang="en-US" dirty="0"/>
          </a:p>
        </p:txBody>
      </p:sp>
      <p:pic>
        <p:nvPicPr>
          <p:cNvPr id="3074" name="Picture 2" descr="overfitt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56" y="3037869"/>
            <a:ext cx="7343775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70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Evaluation (Multi-Layer Perceptron)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Loss and Gradient (Backpropagation)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Update (SGD)</a:t>
            </a:r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 flipH="1">
            <a:off x="7913717" y="3067769"/>
            <a:ext cx="1113906" cy="4987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86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008416" y="4120242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603173" y="263978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796396" y="32385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409951" y="30425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114334" y="31262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471059" y="309698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92185" y="31024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433762" y="350247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153964" y="340927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43577" y="283981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880634" y="35378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>
            <a:off x="3950499" y="372665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4226380" y="33119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4234544" y="364059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3733975" y="388994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4147458" y="389844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4680858" y="356626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4593772" y="299850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2008416" y="3380014"/>
            <a:ext cx="3189514" cy="1862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7086598" y="4120242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8681355" y="263978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8874578" y="32385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488133" y="30425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192516" y="31262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549241" y="309698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870367" y="31024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8511944" y="350247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232146" y="340927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121759" y="283981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958816" y="35378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/>
          <p:cNvSpPr/>
          <p:nvPr/>
        </p:nvSpPr>
        <p:spPr>
          <a:xfrm>
            <a:off x="9028681" y="372665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/>
          <p:cNvSpPr/>
          <p:nvPr/>
        </p:nvSpPr>
        <p:spPr>
          <a:xfrm>
            <a:off x="9304562" y="33119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이등변 삼각형 50"/>
          <p:cNvSpPr/>
          <p:nvPr/>
        </p:nvSpPr>
        <p:spPr>
          <a:xfrm>
            <a:off x="9312726" y="364059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8812157" y="388994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/>
          <p:cNvSpPr/>
          <p:nvPr/>
        </p:nvSpPr>
        <p:spPr>
          <a:xfrm>
            <a:off x="9225640" y="389844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53"/>
          <p:cNvSpPr/>
          <p:nvPr/>
        </p:nvSpPr>
        <p:spPr>
          <a:xfrm>
            <a:off x="9759040" y="356626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/>
          <p:cNvSpPr/>
          <p:nvPr/>
        </p:nvSpPr>
        <p:spPr>
          <a:xfrm>
            <a:off x="9671954" y="299850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 flipH="1">
            <a:off x="7015841" y="2981326"/>
            <a:ext cx="3260272" cy="9647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150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008416" y="4120242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603173" y="263978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796396" y="32385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409951" y="30425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114334" y="31262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471059" y="309698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92185" y="31024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433762" y="350247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153964" y="340927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43577" y="283981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880634" y="35378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>
            <a:off x="3950499" y="372665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4226380" y="33119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4234544" y="364059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3733975" y="388994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4147458" y="389844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4680858" y="356626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4593772" y="299850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2008416" y="3380014"/>
            <a:ext cx="3189514" cy="1862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7086598" y="4120242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8681355" y="263978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8874578" y="32385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488133" y="30425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192516" y="31262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549241" y="309698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870367" y="31024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8511944" y="350247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232146" y="340927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121759" y="283981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958816" y="35378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/>
          <p:cNvSpPr/>
          <p:nvPr/>
        </p:nvSpPr>
        <p:spPr>
          <a:xfrm>
            <a:off x="9028681" y="372665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/>
          <p:cNvSpPr/>
          <p:nvPr/>
        </p:nvSpPr>
        <p:spPr>
          <a:xfrm>
            <a:off x="9304562" y="33119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이등변 삼각형 50"/>
          <p:cNvSpPr/>
          <p:nvPr/>
        </p:nvSpPr>
        <p:spPr>
          <a:xfrm>
            <a:off x="9312726" y="364059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8812157" y="388994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/>
          <p:cNvSpPr/>
          <p:nvPr/>
        </p:nvSpPr>
        <p:spPr>
          <a:xfrm>
            <a:off x="9225640" y="389844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53"/>
          <p:cNvSpPr/>
          <p:nvPr/>
        </p:nvSpPr>
        <p:spPr>
          <a:xfrm>
            <a:off x="9759040" y="356626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/>
          <p:cNvSpPr/>
          <p:nvPr/>
        </p:nvSpPr>
        <p:spPr>
          <a:xfrm>
            <a:off x="9671954" y="299850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 flipH="1">
            <a:off x="7015841" y="2981326"/>
            <a:ext cx="3260272" cy="9647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216832" y="5787455"/>
            <a:ext cx="2772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4 incorrect examples</a:t>
            </a:r>
            <a:endParaRPr lang="ko-KR" alt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7295014" y="5781289"/>
            <a:ext cx="2772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 incorrect examples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4960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008416" y="4120242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603173" y="263978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796396" y="32385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409951" y="30425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114334" y="31262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471059" y="309698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92185" y="31024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433762" y="350247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153964" y="340927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43577" y="283981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880634" y="35378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>
            <a:off x="3950499" y="372665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4226380" y="33119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4234544" y="364059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3733975" y="388994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4147458" y="389844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4680858" y="356626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4593772" y="299850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2008416" y="3380014"/>
            <a:ext cx="3189514" cy="1862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7086598" y="4120242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8681355" y="263978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8874578" y="32385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488133" y="30425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192516" y="31262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549241" y="309698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870367" y="31024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8511944" y="350247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232146" y="340927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121759" y="283981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958816" y="35378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/>
          <p:cNvSpPr/>
          <p:nvPr/>
        </p:nvSpPr>
        <p:spPr>
          <a:xfrm>
            <a:off x="9028681" y="372665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/>
          <p:cNvSpPr/>
          <p:nvPr/>
        </p:nvSpPr>
        <p:spPr>
          <a:xfrm>
            <a:off x="9304562" y="33119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이등변 삼각형 50"/>
          <p:cNvSpPr/>
          <p:nvPr/>
        </p:nvSpPr>
        <p:spPr>
          <a:xfrm>
            <a:off x="9312726" y="364059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8812157" y="388994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/>
          <p:cNvSpPr/>
          <p:nvPr/>
        </p:nvSpPr>
        <p:spPr>
          <a:xfrm>
            <a:off x="9225640" y="389844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53"/>
          <p:cNvSpPr/>
          <p:nvPr/>
        </p:nvSpPr>
        <p:spPr>
          <a:xfrm>
            <a:off x="9759040" y="356626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/>
          <p:cNvSpPr/>
          <p:nvPr/>
        </p:nvSpPr>
        <p:spPr>
          <a:xfrm>
            <a:off x="9671954" y="299850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 flipH="1">
            <a:off x="7015841" y="2981326"/>
            <a:ext cx="3260272" cy="9647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183580" y="5787455"/>
            <a:ext cx="283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Cosine similarity : 0.5</a:t>
            </a:r>
            <a:endParaRPr lang="ko-KR" alt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7261762" y="5781289"/>
            <a:ext cx="283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Cosine similarity : 0.7</a:t>
            </a:r>
            <a:endParaRPr lang="ko-KR" altLang="en-US" sz="2400" dirty="0"/>
          </a:p>
        </p:txBody>
      </p:sp>
      <p:cxnSp>
        <p:nvCxnSpPr>
          <p:cNvPr id="43" name="직선 연결선 42"/>
          <p:cNvCxnSpPr/>
          <p:nvPr/>
        </p:nvCxnSpPr>
        <p:spPr>
          <a:xfrm flipH="1">
            <a:off x="2056117" y="2661558"/>
            <a:ext cx="2846615" cy="2394856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7129644" y="2639386"/>
            <a:ext cx="2846615" cy="2394856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521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Loss(=cost) : A real number that represents how much 			      wrong it is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1246416" y="4544785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2841173" y="3064328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3034396" y="36630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647951" y="34671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2352334" y="355078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709059" y="352152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2030185" y="352697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2671762" y="392702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2391964" y="383381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2281577" y="326435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2118634" y="39624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60"/>
          <p:cNvSpPr/>
          <p:nvPr/>
        </p:nvSpPr>
        <p:spPr>
          <a:xfrm>
            <a:off x="3188499" y="415120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이등변 삼각형 61"/>
          <p:cNvSpPr/>
          <p:nvPr/>
        </p:nvSpPr>
        <p:spPr>
          <a:xfrm>
            <a:off x="3464380" y="373652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/>
          <p:cNvSpPr/>
          <p:nvPr/>
        </p:nvSpPr>
        <p:spPr>
          <a:xfrm>
            <a:off x="3472544" y="406513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이등변 삼각형 63"/>
          <p:cNvSpPr/>
          <p:nvPr/>
        </p:nvSpPr>
        <p:spPr>
          <a:xfrm>
            <a:off x="2971975" y="431448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이등변 삼각형 64"/>
          <p:cNvSpPr/>
          <p:nvPr/>
        </p:nvSpPr>
        <p:spPr>
          <a:xfrm>
            <a:off x="3385458" y="432299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이등변 삼각형 65"/>
          <p:cNvSpPr/>
          <p:nvPr/>
        </p:nvSpPr>
        <p:spPr>
          <a:xfrm>
            <a:off x="3918858" y="399080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이등변 삼각형 66"/>
          <p:cNvSpPr/>
          <p:nvPr/>
        </p:nvSpPr>
        <p:spPr>
          <a:xfrm>
            <a:off x="3831772" y="342305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연결선 67"/>
          <p:cNvCxnSpPr/>
          <p:nvPr/>
        </p:nvCxnSpPr>
        <p:spPr>
          <a:xfrm flipH="1">
            <a:off x="1246416" y="3804557"/>
            <a:ext cx="3189514" cy="1862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372414" y="6211998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Loss : 4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5512932" y="3319634"/>
            <a:ext cx="1861457" cy="745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Prediction: 3.4</a:t>
            </a:r>
            <a:endParaRPr lang="ko-KR" altLang="en-US" dirty="0"/>
          </a:p>
        </p:txBody>
      </p:sp>
      <p:sp>
        <p:nvSpPr>
          <p:cNvPr id="70" name="직사각형 69"/>
          <p:cNvSpPr/>
          <p:nvPr/>
        </p:nvSpPr>
        <p:spPr>
          <a:xfrm>
            <a:off x="5512932" y="4818405"/>
            <a:ext cx="1861457" cy="745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Answer: 3.7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5734171" y="6211997"/>
            <a:ext cx="147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Loss : 0.09</a:t>
            </a:r>
            <a:endParaRPr lang="ko-KR" altLang="en-US" sz="2400" dirty="0"/>
          </a:p>
        </p:txBody>
      </p:sp>
      <p:cxnSp>
        <p:nvCxnSpPr>
          <p:cNvPr id="6" name="직선 화살표 연결선 5"/>
          <p:cNvCxnSpPr>
            <a:stCxn id="4" idx="2"/>
            <a:endCxn id="70" idx="0"/>
          </p:cNvCxnSpPr>
          <p:nvPr/>
        </p:nvCxnSpPr>
        <p:spPr>
          <a:xfrm>
            <a:off x="6443661" y="4064965"/>
            <a:ext cx="0" cy="7534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9112305" y="6224580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Loss : 1.7</a:t>
            </a:r>
            <a:endParaRPr lang="ko-KR" altLang="en-US" sz="2400" dirty="0"/>
          </a:p>
        </p:txBody>
      </p:sp>
      <p:pic>
        <p:nvPicPr>
          <p:cNvPr id="23554" name="Picture 2" descr="Image result for kl diver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059" y="2642507"/>
            <a:ext cx="3485470" cy="348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91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1325A5-B55B-4682-9E83-A3464153F78C}"/>
              </a:ext>
            </a:extLst>
          </p:cNvPr>
          <p:cNvSpPr/>
          <p:nvPr/>
        </p:nvSpPr>
        <p:spPr>
          <a:xfrm>
            <a:off x="7701094" y="2272238"/>
            <a:ext cx="352337" cy="3013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000100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139D9-A18B-4F77-B501-F912CBADDB69}"/>
              </a:ext>
            </a:extLst>
          </p:cNvPr>
          <p:cNvSpPr txBox="1"/>
          <p:nvPr/>
        </p:nvSpPr>
        <p:spPr>
          <a:xfrm>
            <a:off x="1876165" y="5550356"/>
            <a:ext cx="1236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vector</a:t>
            </a:r>
            <a:endParaRPr lang="ko-KR" altLang="en-US" sz="3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E33AB-2502-4229-9A8D-EFD80E42E89A}"/>
              </a:ext>
            </a:extLst>
          </p:cNvPr>
          <p:cNvSpPr/>
          <p:nvPr/>
        </p:nvSpPr>
        <p:spPr>
          <a:xfrm>
            <a:off x="2367094" y="2363599"/>
            <a:ext cx="352337" cy="3013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000000</a:t>
            </a:r>
            <a:endParaRPr lang="ko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62BDC-D794-4BED-AA38-BBD930F88B29}"/>
              </a:ext>
            </a:extLst>
          </p:cNvPr>
          <p:cNvSpPr txBox="1"/>
          <p:nvPr/>
        </p:nvSpPr>
        <p:spPr>
          <a:xfrm>
            <a:off x="1593909" y="244224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apple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1922B-5D05-41F8-A9F4-5A048E1E38D6}"/>
              </a:ext>
            </a:extLst>
          </p:cNvPr>
          <p:cNvSpPr txBox="1"/>
          <p:nvPr/>
        </p:nvSpPr>
        <p:spPr>
          <a:xfrm>
            <a:off x="1419181" y="2946986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banana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CD955B-44C2-4112-8876-8C18A1E9F795}"/>
              </a:ext>
            </a:extLst>
          </p:cNvPr>
          <p:cNvSpPr txBox="1"/>
          <p:nvPr/>
        </p:nvSpPr>
        <p:spPr>
          <a:xfrm>
            <a:off x="1560426" y="3426557"/>
            <a:ext cx="71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grape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139E1-D362-4466-BDF8-102CF56E4E70}"/>
              </a:ext>
            </a:extLst>
          </p:cNvPr>
          <p:cNvSpPr txBox="1"/>
          <p:nvPr/>
        </p:nvSpPr>
        <p:spPr>
          <a:xfrm>
            <a:off x="1441751" y="3914517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orange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5083-3465-4B75-B78E-BF5287D0CA52}"/>
              </a:ext>
            </a:extLst>
          </p:cNvPr>
          <p:cNvSpPr txBox="1"/>
          <p:nvPr/>
        </p:nvSpPr>
        <p:spPr>
          <a:xfrm>
            <a:off x="1072635" y="4410866"/>
            <a:ext cx="120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strawberry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996183-CCA5-474F-ACA1-D549BEA18217}"/>
              </a:ext>
            </a:extLst>
          </p:cNvPr>
          <p:cNvSpPr txBox="1"/>
          <p:nvPr/>
        </p:nvSpPr>
        <p:spPr>
          <a:xfrm>
            <a:off x="959040" y="4910690"/>
            <a:ext cx="132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watermelon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46B27-7552-4EC2-967F-75A7014D2626}"/>
              </a:ext>
            </a:extLst>
          </p:cNvPr>
          <p:cNvSpPr txBox="1"/>
          <p:nvPr/>
        </p:nvSpPr>
        <p:spPr>
          <a:xfrm>
            <a:off x="7326021" y="5647999"/>
            <a:ext cx="1343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orange</a:t>
            </a:r>
            <a:endParaRPr lang="ko-KR" altLang="en-US" sz="3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A93B31-7354-4916-A774-4D5B7E2A88D3}"/>
              </a:ext>
            </a:extLst>
          </p:cNvPr>
          <p:cNvSpPr/>
          <p:nvPr/>
        </p:nvSpPr>
        <p:spPr>
          <a:xfrm>
            <a:off x="5806580" y="2289016"/>
            <a:ext cx="352337" cy="3013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100000</a:t>
            </a: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87EB02-E18F-409B-8458-01DC80288854}"/>
              </a:ext>
            </a:extLst>
          </p:cNvPr>
          <p:cNvSpPr txBox="1"/>
          <p:nvPr/>
        </p:nvSpPr>
        <p:spPr>
          <a:xfrm>
            <a:off x="5465063" y="5664777"/>
            <a:ext cx="1112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apple</a:t>
            </a:r>
            <a:endParaRPr lang="ko-KR" altLang="en-US" sz="3200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8F4BBE1D-FCC6-40FE-B5F8-7D90FAE800C8}"/>
              </a:ext>
            </a:extLst>
          </p:cNvPr>
          <p:cNvSpPr/>
          <p:nvPr/>
        </p:nvSpPr>
        <p:spPr>
          <a:xfrm rot="16200000">
            <a:off x="4124433" y="3501066"/>
            <a:ext cx="277145" cy="46166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1ECA1ED-17DC-459A-9FA5-C3964A06E351}"/>
              </a:ext>
            </a:extLst>
          </p:cNvPr>
          <p:cNvSpPr/>
          <p:nvPr/>
        </p:nvSpPr>
        <p:spPr>
          <a:xfrm>
            <a:off x="9327160" y="2858647"/>
            <a:ext cx="1874482" cy="187448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One-hot encoding</a:t>
            </a:r>
            <a:endParaRPr lang="ko-KR" altLang="en-US" sz="2400" dirty="0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Lab - Schedule &amp; Assignment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21109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L2-loss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442" y="2890096"/>
            <a:ext cx="7018224" cy="15267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6200" y="4855524"/>
            <a:ext cx="4972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Measure distance between real values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1348388" y="2818172"/>
            <a:ext cx="1861457" cy="745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Prediction: 3.4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348388" y="4316943"/>
            <a:ext cx="1861457" cy="745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Answer: 3.7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69627" y="5710535"/>
            <a:ext cx="147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Loss : 0.09</a:t>
            </a:r>
            <a:endParaRPr lang="ko-KR" altLang="en-US" sz="2400" dirty="0"/>
          </a:p>
        </p:txBody>
      </p:sp>
      <p:cxnSp>
        <p:nvCxnSpPr>
          <p:cNvPr id="11" name="직선 화살표 연결선 10"/>
          <p:cNvCxnSpPr>
            <a:stCxn id="6" idx="2"/>
            <a:endCxn id="9" idx="0"/>
          </p:cNvCxnSpPr>
          <p:nvPr/>
        </p:nvCxnSpPr>
        <p:spPr>
          <a:xfrm>
            <a:off x="2279117" y="3563503"/>
            <a:ext cx="0" cy="7534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651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Cross Entropy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19984" y="4682344"/>
            <a:ext cx="7060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Measure distance between two probability distribution</a:t>
            </a:r>
          </a:p>
          <a:p>
            <a:pPr algn="ctr"/>
            <a:r>
              <a:rPr lang="en-US" altLang="ko-KR" sz="2400" dirty="0"/>
              <a:t>Mostly used in classification problems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881" y="3193042"/>
            <a:ext cx="5076825" cy="942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1310" y="6166393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Loss : 1.7</a:t>
            </a:r>
            <a:endParaRPr lang="ko-KR" altLang="en-US" sz="2400" dirty="0"/>
          </a:p>
        </p:txBody>
      </p:sp>
      <p:pic>
        <p:nvPicPr>
          <p:cNvPr id="7" name="Picture 2" descr="Image result for kl diverg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64" y="2584320"/>
            <a:ext cx="3485470" cy="348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234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Neural network overfitting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0398" y="3881754"/>
            <a:ext cx="5997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Neural network models can </a:t>
            </a:r>
            <a:r>
              <a:rPr lang="en-US" altLang="ko-KR" sz="2000" b="1" dirty="0"/>
              <a:t>memorize</a:t>
            </a:r>
            <a:r>
              <a:rPr lang="en-US" altLang="ko-KR" sz="2000" dirty="0"/>
              <a:t> the training data</a:t>
            </a:r>
          </a:p>
          <a:p>
            <a:endParaRPr lang="en-US" altLang="ko-KR" sz="2000" dirty="0"/>
          </a:p>
          <a:p>
            <a:r>
              <a:rPr lang="en-US" altLang="ko-KR" sz="2000" dirty="0"/>
              <a:t>-&gt; when they meet </a:t>
            </a:r>
            <a:r>
              <a:rPr lang="en-US" altLang="ko-KR" sz="2000" b="1" dirty="0"/>
              <a:t>unseen</a:t>
            </a:r>
            <a:r>
              <a:rPr lang="en-US" altLang="ko-KR" sz="2000" dirty="0"/>
              <a:t> data (test data)</a:t>
            </a:r>
            <a:endParaRPr lang="ko-KR" altLang="en-US" sz="2000" dirty="0"/>
          </a:p>
        </p:txBody>
      </p:sp>
      <p:pic>
        <p:nvPicPr>
          <p:cNvPr id="1028" name="Picture 4" descr="overfitt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295" y="2363152"/>
            <a:ext cx="285750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verfitti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803" y="4472249"/>
            <a:ext cx="2385751" cy="23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391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Regularization and loss function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39" y="2642581"/>
            <a:ext cx="85629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8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Regularization and loss function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45" y="4407131"/>
            <a:ext cx="6395403" cy="13535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26774" b="48451"/>
          <a:stretch/>
        </p:blipFill>
        <p:spPr>
          <a:xfrm>
            <a:off x="1182745" y="2768138"/>
            <a:ext cx="8562975" cy="7315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0229" t="50611" r="73752" b="41976"/>
          <a:stretch/>
        </p:blipFill>
        <p:spPr>
          <a:xfrm>
            <a:off x="2909454" y="3478183"/>
            <a:ext cx="515390" cy="2189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29846" y="4622261"/>
            <a:ext cx="3815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How sensitive to the input?</a:t>
            </a:r>
          </a:p>
          <a:p>
            <a:endParaRPr lang="en-US" altLang="ko-KR" dirty="0"/>
          </a:p>
          <a:p>
            <a:r>
              <a:rPr lang="en-US" altLang="ko-KR" dirty="0"/>
              <a:t>Near zero weights vs Large weights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4602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Regularization and loss function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45" y="4407131"/>
            <a:ext cx="6395403" cy="13535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26774" b="48451"/>
          <a:stretch/>
        </p:blipFill>
        <p:spPr>
          <a:xfrm>
            <a:off x="1182745" y="2768138"/>
            <a:ext cx="8562975" cy="7315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0229" t="50611" r="73752" b="41976"/>
          <a:stretch/>
        </p:blipFill>
        <p:spPr>
          <a:xfrm>
            <a:off x="2909454" y="3478183"/>
            <a:ext cx="515390" cy="2189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453" y="4641951"/>
            <a:ext cx="2938533" cy="88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77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We should minimize the loss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77620" y="3932479"/>
            <a:ext cx="1036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How?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5434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We should minimize the loss using differentiation</a:t>
            </a:r>
            <a:endParaRPr lang="ko-KR" altLang="en-US" dirty="0"/>
          </a:p>
        </p:txBody>
      </p:sp>
      <p:pic>
        <p:nvPicPr>
          <p:cNvPr id="25606" name="Picture 6" descr="Image result for loss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607129"/>
            <a:ext cx="7117247" cy="385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98328" y="4057170"/>
            <a:ext cx="30187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Parameter : W</a:t>
            </a:r>
          </a:p>
          <a:p>
            <a:r>
              <a:rPr lang="en-US" altLang="ko-KR" sz="2800" dirty="0"/>
              <a:t>Loss function : J(W)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261599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We should minimize the loss using differentiation</a:t>
            </a:r>
            <a:endParaRPr lang="ko-KR" altLang="en-US" dirty="0"/>
          </a:p>
        </p:txBody>
      </p:sp>
      <p:pic>
        <p:nvPicPr>
          <p:cNvPr id="25606" name="Picture 6" descr="Image result for loss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607129"/>
            <a:ext cx="7117247" cy="385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266597" y="4082144"/>
                <a:ext cx="2263568" cy="633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2800" dirty="0"/>
                  <a:t>Gradient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597" y="4082144"/>
                <a:ext cx="2263568" cy="633443"/>
              </a:xfrm>
              <a:prstGeom prst="rect">
                <a:avLst/>
              </a:prstGeom>
              <a:blipFill>
                <a:blip r:embed="rId3"/>
                <a:stretch>
                  <a:fillRect l="-9434" b="-1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88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Backpropagation: Using chain rule, calculate gradient step-				     by-step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/>
              <p:cNvSpPr/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4" idx="3"/>
            <a:endCxn id="5" idx="2"/>
          </p:cNvCxnSpPr>
          <p:nvPr/>
        </p:nvCxnSpPr>
        <p:spPr>
          <a:xfrm>
            <a:off x="2302329" y="37135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3"/>
            <a:endCxn id="5" idx="2"/>
          </p:cNvCxnSpPr>
          <p:nvPr/>
        </p:nvCxnSpPr>
        <p:spPr>
          <a:xfrm flipV="1">
            <a:off x="2302328" y="43075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18" idx="1"/>
          </p:cNvCxnSpPr>
          <p:nvPr/>
        </p:nvCxnSpPr>
        <p:spPr>
          <a:xfrm>
            <a:off x="3750127" y="43075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/>
          <p:cNvCxnSpPr>
            <a:stCxn id="18" idx="3"/>
            <a:endCxn id="23" idx="2"/>
          </p:cNvCxnSpPr>
          <p:nvPr/>
        </p:nvCxnSpPr>
        <p:spPr>
          <a:xfrm>
            <a:off x="5350327" y="43075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2"/>
          </p:cNvCxnSpPr>
          <p:nvPr/>
        </p:nvCxnSpPr>
        <p:spPr>
          <a:xfrm flipV="1">
            <a:off x="5350327" y="48940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6"/>
            <a:endCxn id="32" idx="1"/>
          </p:cNvCxnSpPr>
          <p:nvPr/>
        </p:nvCxnSpPr>
        <p:spPr>
          <a:xfrm>
            <a:off x="6754584" y="48940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/>
          <p:cNvCxnSpPr>
            <a:stCxn id="32" idx="3"/>
            <a:endCxn id="44" idx="2"/>
          </p:cNvCxnSpPr>
          <p:nvPr/>
        </p:nvCxnSpPr>
        <p:spPr>
          <a:xfrm>
            <a:off x="8354784" y="48993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4" idx="6"/>
            <a:endCxn id="43" idx="1"/>
          </p:cNvCxnSpPr>
          <p:nvPr/>
        </p:nvCxnSpPr>
        <p:spPr>
          <a:xfrm flipV="1">
            <a:off x="9854291" y="48993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/>
              <p:cNvSpPr/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44" name="타원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3613156" y="6134589"/>
                <a:ext cx="51800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/>
                  <a:t>Computational graph of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156" y="6134589"/>
                <a:ext cx="5180072" cy="461665"/>
              </a:xfrm>
              <a:prstGeom prst="rect">
                <a:avLst/>
              </a:prstGeom>
              <a:blipFill>
                <a:blip r:embed="rId11"/>
                <a:stretch>
                  <a:fillRect l="-1885" t="-10526" r="-118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233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1EC258-6CA8-4B6B-AD6A-A1CD95FFC32F}"/>
              </a:ext>
            </a:extLst>
          </p:cNvPr>
          <p:cNvSpPr/>
          <p:nvPr/>
        </p:nvSpPr>
        <p:spPr>
          <a:xfrm>
            <a:off x="8762208" y="2723982"/>
            <a:ext cx="352337" cy="3013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000100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F411D6-E048-4D85-B8E1-16101F3462D9}"/>
              </a:ext>
            </a:extLst>
          </p:cNvPr>
          <p:cNvSpPr txBox="1"/>
          <p:nvPr/>
        </p:nvSpPr>
        <p:spPr>
          <a:xfrm>
            <a:off x="8387135" y="6099743"/>
            <a:ext cx="1343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orange</a:t>
            </a:r>
            <a:endParaRPr lang="ko-KR" altLang="en-US" sz="3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47FB65-2E95-494C-A48F-B0D67A13D234}"/>
              </a:ext>
            </a:extLst>
          </p:cNvPr>
          <p:cNvSpPr/>
          <p:nvPr/>
        </p:nvSpPr>
        <p:spPr>
          <a:xfrm>
            <a:off x="2803322" y="2723982"/>
            <a:ext cx="352337" cy="3013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100000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C9912-23EB-463B-AD51-B7CCE7377E75}"/>
              </a:ext>
            </a:extLst>
          </p:cNvPr>
          <p:cNvSpPr txBox="1"/>
          <p:nvPr/>
        </p:nvSpPr>
        <p:spPr>
          <a:xfrm>
            <a:off x="2461805" y="6099743"/>
            <a:ext cx="1112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apple</a:t>
            </a:r>
            <a:endParaRPr lang="ko-KR" altLang="en-US" sz="3200" dirty="0"/>
          </a:p>
        </p:txBody>
      </p:sp>
      <p:sp>
        <p:nvSpPr>
          <p:cNvPr id="13" name="구름 12">
            <a:extLst>
              <a:ext uri="{FF2B5EF4-FFF2-40B4-BE49-F238E27FC236}">
                <a16:creationId xmlns:a16="http://schemas.microsoft.com/office/drawing/2014/main" id="{4DA38618-34F3-4E79-A901-8066EBA72F0C}"/>
              </a:ext>
            </a:extLst>
          </p:cNvPr>
          <p:cNvSpPr/>
          <p:nvPr/>
        </p:nvSpPr>
        <p:spPr>
          <a:xfrm>
            <a:off x="4181483" y="2696649"/>
            <a:ext cx="3829033" cy="1464702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accent5"/>
                </a:solidFill>
              </a:rPr>
              <a:t>Semantic Relation</a:t>
            </a:r>
            <a:endParaRPr lang="ko-KR" altLang="en-US" sz="3200" dirty="0">
              <a:solidFill>
                <a:schemeClr val="accent5"/>
              </a:solidFill>
            </a:endParaRPr>
          </a:p>
        </p:txBody>
      </p:sp>
      <p:sp>
        <p:nvSpPr>
          <p:cNvPr id="14" name="구름 13">
            <a:extLst>
              <a:ext uri="{FF2B5EF4-FFF2-40B4-BE49-F238E27FC236}">
                <a16:creationId xmlns:a16="http://schemas.microsoft.com/office/drawing/2014/main" id="{75C31D54-DF1E-4DC6-9A51-CE7943A68D3E}"/>
              </a:ext>
            </a:extLst>
          </p:cNvPr>
          <p:cNvSpPr/>
          <p:nvPr/>
        </p:nvSpPr>
        <p:spPr>
          <a:xfrm>
            <a:off x="4189871" y="4230854"/>
            <a:ext cx="3829033" cy="1464702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accent2"/>
                </a:solidFill>
              </a:rPr>
              <a:t>Syntactic Relation</a:t>
            </a:r>
            <a:endParaRPr lang="ko-KR" alt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F0139F-34CF-49E4-BEAB-B8DE17181120}"/>
              </a:ext>
            </a:extLst>
          </p:cNvPr>
          <p:cNvSpPr/>
          <p:nvPr/>
        </p:nvSpPr>
        <p:spPr>
          <a:xfrm rot="2317687">
            <a:off x="4331250" y="3957016"/>
            <a:ext cx="3529500" cy="3196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B9D000-0F4E-439F-B82C-AF4018EE0407}"/>
              </a:ext>
            </a:extLst>
          </p:cNvPr>
          <p:cNvSpPr/>
          <p:nvPr/>
        </p:nvSpPr>
        <p:spPr>
          <a:xfrm rot="19062314">
            <a:off x="4331251" y="3963308"/>
            <a:ext cx="3529500" cy="3196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Lab - Schedule &amp; Assignment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5586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Backpropagation: Using chain rule, calculate gradient step-				     by-step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/>
              <p:cNvSpPr/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4" idx="3"/>
            <a:endCxn id="5" idx="2"/>
          </p:cNvCxnSpPr>
          <p:nvPr/>
        </p:nvCxnSpPr>
        <p:spPr>
          <a:xfrm>
            <a:off x="2302329" y="37135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3"/>
            <a:endCxn id="5" idx="2"/>
          </p:cNvCxnSpPr>
          <p:nvPr/>
        </p:nvCxnSpPr>
        <p:spPr>
          <a:xfrm flipV="1">
            <a:off x="2302328" y="43075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18" idx="1"/>
          </p:cNvCxnSpPr>
          <p:nvPr/>
        </p:nvCxnSpPr>
        <p:spPr>
          <a:xfrm>
            <a:off x="3750127" y="43075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0.63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/>
          <p:cNvCxnSpPr>
            <a:stCxn id="18" idx="3"/>
            <a:endCxn id="23" idx="2"/>
          </p:cNvCxnSpPr>
          <p:nvPr/>
        </p:nvCxnSpPr>
        <p:spPr>
          <a:xfrm>
            <a:off x="5350327" y="43075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2"/>
          </p:cNvCxnSpPr>
          <p:nvPr/>
        </p:nvCxnSpPr>
        <p:spPr>
          <a:xfrm flipV="1">
            <a:off x="5350327" y="48940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6"/>
            <a:endCxn id="32" idx="1"/>
          </p:cNvCxnSpPr>
          <p:nvPr/>
        </p:nvCxnSpPr>
        <p:spPr>
          <a:xfrm>
            <a:off x="6754584" y="48940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0.83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/>
          <p:cNvCxnSpPr>
            <a:stCxn id="32" idx="3"/>
            <a:endCxn id="44" idx="2"/>
          </p:cNvCxnSpPr>
          <p:nvPr/>
        </p:nvCxnSpPr>
        <p:spPr>
          <a:xfrm>
            <a:off x="8354784" y="48993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4" idx="6"/>
            <a:endCxn id="43" idx="1"/>
          </p:cNvCxnSpPr>
          <p:nvPr/>
        </p:nvCxnSpPr>
        <p:spPr>
          <a:xfrm flipV="1">
            <a:off x="9854291" y="48993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0.70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/>
              <p:cNvSpPr/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44" name="타원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>
            <a:stCxn id="43" idx="3"/>
          </p:cNvCxnSpPr>
          <p:nvPr/>
        </p:nvCxnSpPr>
        <p:spPr>
          <a:xfrm>
            <a:off x="11386454" y="4899308"/>
            <a:ext cx="805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6633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Backpropagation: Using chain rule, calculate gradient step-				     by-step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/>
              <p:cNvSpPr/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4" idx="3"/>
            <a:endCxn id="5" idx="2"/>
          </p:cNvCxnSpPr>
          <p:nvPr/>
        </p:nvCxnSpPr>
        <p:spPr>
          <a:xfrm>
            <a:off x="2302329" y="37135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3"/>
            <a:endCxn id="5" idx="2"/>
          </p:cNvCxnSpPr>
          <p:nvPr/>
        </p:nvCxnSpPr>
        <p:spPr>
          <a:xfrm flipV="1">
            <a:off x="2302328" y="43075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18" idx="1"/>
          </p:cNvCxnSpPr>
          <p:nvPr/>
        </p:nvCxnSpPr>
        <p:spPr>
          <a:xfrm>
            <a:off x="3750127" y="43075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0.63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/>
          <p:cNvCxnSpPr>
            <a:stCxn id="18" idx="3"/>
            <a:endCxn id="23" idx="2"/>
          </p:cNvCxnSpPr>
          <p:nvPr/>
        </p:nvCxnSpPr>
        <p:spPr>
          <a:xfrm>
            <a:off x="5350327" y="43075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2"/>
          </p:cNvCxnSpPr>
          <p:nvPr/>
        </p:nvCxnSpPr>
        <p:spPr>
          <a:xfrm flipV="1">
            <a:off x="5350327" y="48940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6"/>
            <a:endCxn id="32" idx="1"/>
          </p:cNvCxnSpPr>
          <p:nvPr/>
        </p:nvCxnSpPr>
        <p:spPr>
          <a:xfrm>
            <a:off x="6754584" y="48940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0.83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/>
          <p:cNvCxnSpPr>
            <a:stCxn id="32" idx="3"/>
            <a:endCxn id="44" idx="2"/>
          </p:cNvCxnSpPr>
          <p:nvPr/>
        </p:nvCxnSpPr>
        <p:spPr>
          <a:xfrm>
            <a:off x="8354784" y="48993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4" idx="6"/>
            <a:endCxn id="43" idx="1"/>
          </p:cNvCxnSpPr>
          <p:nvPr/>
        </p:nvCxnSpPr>
        <p:spPr>
          <a:xfrm flipV="1">
            <a:off x="9854291" y="48993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0.70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/>
              <p:cNvSpPr/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44" name="타원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>
            <a:stCxn id="43" idx="3"/>
          </p:cNvCxnSpPr>
          <p:nvPr/>
        </p:nvCxnSpPr>
        <p:spPr>
          <a:xfrm>
            <a:off x="11386454" y="4899308"/>
            <a:ext cx="805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738967" y="5295421"/>
                <a:ext cx="929292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967" y="5295421"/>
                <a:ext cx="929292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50739" y="5303340"/>
                <a:ext cx="13878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739" y="5303340"/>
                <a:ext cx="1387816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821509" y="3754640"/>
                <a:ext cx="1458989" cy="61734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509" y="3754640"/>
                <a:ext cx="1458989" cy="6173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712138" y="5276860"/>
                <a:ext cx="1981632" cy="619016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138" y="5276860"/>
                <a:ext cx="1981632" cy="61901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0864323" y="4247107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323" y="4247107"/>
                <a:ext cx="38023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7841709" y="4231468"/>
                <a:ext cx="356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709" y="4231468"/>
                <a:ext cx="35618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4838400" y="362719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400" y="3627199"/>
                <a:ext cx="375423" cy="369332"/>
              </a:xfrm>
              <a:prstGeom prst="rect">
                <a:avLst/>
              </a:prstGeom>
              <a:blipFill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/>
              <p:cNvSpPr/>
              <p:nvPr/>
            </p:nvSpPr>
            <p:spPr>
              <a:xfrm>
                <a:off x="4830601" y="4800763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5" name="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601" y="4800763"/>
                <a:ext cx="37542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/>
              <p:cNvSpPr/>
              <p:nvPr/>
            </p:nvSpPr>
            <p:spPr>
              <a:xfrm>
                <a:off x="1755914" y="4256435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14" y="4256435"/>
                <a:ext cx="4187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/>
              <p:cNvSpPr/>
              <p:nvPr/>
            </p:nvSpPr>
            <p:spPr>
              <a:xfrm>
                <a:off x="1779959" y="3064947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7" name="직사각형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959" y="3064947"/>
                <a:ext cx="37061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342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Backpropagation: Using chain rule, calculate gradient step-				     by-step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/>
              <p:cNvSpPr/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4" idx="3"/>
            <a:endCxn id="5" idx="2"/>
          </p:cNvCxnSpPr>
          <p:nvPr/>
        </p:nvCxnSpPr>
        <p:spPr>
          <a:xfrm>
            <a:off x="2302329" y="37135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3"/>
            <a:endCxn id="5" idx="2"/>
          </p:cNvCxnSpPr>
          <p:nvPr/>
        </p:nvCxnSpPr>
        <p:spPr>
          <a:xfrm flipV="1">
            <a:off x="2302328" y="43075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18" idx="1"/>
          </p:cNvCxnSpPr>
          <p:nvPr/>
        </p:nvCxnSpPr>
        <p:spPr>
          <a:xfrm>
            <a:off x="3750127" y="43075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0.63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/>
          <p:cNvCxnSpPr>
            <a:stCxn id="18" idx="3"/>
            <a:endCxn id="23" idx="2"/>
          </p:cNvCxnSpPr>
          <p:nvPr/>
        </p:nvCxnSpPr>
        <p:spPr>
          <a:xfrm>
            <a:off x="5350327" y="43075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2"/>
          </p:cNvCxnSpPr>
          <p:nvPr/>
        </p:nvCxnSpPr>
        <p:spPr>
          <a:xfrm flipV="1">
            <a:off x="5350327" y="48940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6"/>
            <a:endCxn id="32" idx="1"/>
          </p:cNvCxnSpPr>
          <p:nvPr/>
        </p:nvCxnSpPr>
        <p:spPr>
          <a:xfrm>
            <a:off x="6754584" y="48940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0.83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/>
          <p:cNvCxnSpPr>
            <a:stCxn id="32" idx="3"/>
            <a:endCxn id="44" idx="2"/>
          </p:cNvCxnSpPr>
          <p:nvPr/>
        </p:nvCxnSpPr>
        <p:spPr>
          <a:xfrm>
            <a:off x="8354784" y="48993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4" idx="6"/>
            <a:endCxn id="43" idx="1"/>
          </p:cNvCxnSpPr>
          <p:nvPr/>
        </p:nvCxnSpPr>
        <p:spPr>
          <a:xfrm flipV="1">
            <a:off x="9854291" y="48993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0.70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/>
              <p:cNvSpPr/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44" name="타원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>
            <a:stCxn id="43" idx="3"/>
          </p:cNvCxnSpPr>
          <p:nvPr/>
        </p:nvCxnSpPr>
        <p:spPr>
          <a:xfrm>
            <a:off x="11386454" y="4899308"/>
            <a:ext cx="805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501627" y="5324241"/>
                <a:ext cx="929292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627" y="5324241"/>
                <a:ext cx="929292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93788" y="5333898"/>
                <a:ext cx="1241878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788" y="5333898"/>
                <a:ext cx="1241878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780311" y="4059964"/>
                <a:ext cx="1492012" cy="3808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311" y="4059964"/>
                <a:ext cx="1492012" cy="380810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901553" y="5349142"/>
                <a:ext cx="1083117" cy="1470146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ko-KR" b="1" dirty="0">
                  <a:solidFill>
                    <a:schemeClr val="tx1"/>
                  </a:solidFill>
                </a:endParaRPr>
              </a:p>
              <a:p>
                <a:endParaRPr lang="en-US" altLang="ko-KR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ko-K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553" y="5349142"/>
                <a:ext cx="1083117" cy="147014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530392" y="5907619"/>
                <a:ext cx="1338507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392" y="5907619"/>
                <a:ext cx="1338507" cy="6190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725919" y="2955348"/>
                <a:ext cx="1382943" cy="666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919" y="2955348"/>
                <a:ext cx="1382943" cy="6663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10864323" y="4247107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323" y="4247107"/>
                <a:ext cx="38023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7841709" y="4231468"/>
                <a:ext cx="356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709" y="4231468"/>
                <a:ext cx="35618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/>
              <p:cNvSpPr/>
              <p:nvPr/>
            </p:nvSpPr>
            <p:spPr>
              <a:xfrm>
                <a:off x="4838400" y="362719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9" name="직사각형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400" y="3627199"/>
                <a:ext cx="375423" cy="369332"/>
              </a:xfrm>
              <a:prstGeom prst="rect">
                <a:avLst/>
              </a:prstGeom>
              <a:blipFill>
                <a:blip r:embed="rId1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/>
              <p:cNvSpPr/>
              <p:nvPr/>
            </p:nvSpPr>
            <p:spPr>
              <a:xfrm>
                <a:off x="4830601" y="4800763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0" name="직사각형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601" y="4800763"/>
                <a:ext cx="37542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/>
              <p:cNvSpPr/>
              <p:nvPr/>
            </p:nvSpPr>
            <p:spPr>
              <a:xfrm>
                <a:off x="1755914" y="4256435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14" y="4256435"/>
                <a:ext cx="41870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/>
              <p:cNvSpPr/>
              <p:nvPr/>
            </p:nvSpPr>
            <p:spPr>
              <a:xfrm>
                <a:off x="1779959" y="3064947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2" name="직사각형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959" y="3064947"/>
                <a:ext cx="37061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007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Backpropagation: Using chain rule, calculate gradient step-				     by-step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/>
              <p:cNvSpPr/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4" idx="3"/>
            <a:endCxn id="5" idx="2"/>
          </p:cNvCxnSpPr>
          <p:nvPr/>
        </p:nvCxnSpPr>
        <p:spPr>
          <a:xfrm>
            <a:off x="2302329" y="37135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3"/>
            <a:endCxn id="5" idx="2"/>
          </p:cNvCxnSpPr>
          <p:nvPr/>
        </p:nvCxnSpPr>
        <p:spPr>
          <a:xfrm flipV="1">
            <a:off x="2302328" y="43075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18" idx="1"/>
          </p:cNvCxnSpPr>
          <p:nvPr/>
        </p:nvCxnSpPr>
        <p:spPr>
          <a:xfrm>
            <a:off x="3750127" y="43075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0.63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/>
          <p:cNvCxnSpPr>
            <a:stCxn id="18" idx="3"/>
            <a:endCxn id="23" idx="2"/>
          </p:cNvCxnSpPr>
          <p:nvPr/>
        </p:nvCxnSpPr>
        <p:spPr>
          <a:xfrm>
            <a:off x="5350327" y="43075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2"/>
          </p:cNvCxnSpPr>
          <p:nvPr/>
        </p:nvCxnSpPr>
        <p:spPr>
          <a:xfrm flipV="1">
            <a:off x="5350327" y="48940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6"/>
            <a:endCxn id="32" idx="1"/>
          </p:cNvCxnSpPr>
          <p:nvPr/>
        </p:nvCxnSpPr>
        <p:spPr>
          <a:xfrm>
            <a:off x="6754584" y="48940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0.83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/>
          <p:cNvCxnSpPr>
            <a:stCxn id="32" idx="3"/>
            <a:endCxn id="44" idx="2"/>
          </p:cNvCxnSpPr>
          <p:nvPr/>
        </p:nvCxnSpPr>
        <p:spPr>
          <a:xfrm>
            <a:off x="8354784" y="48993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4" idx="6"/>
            <a:endCxn id="43" idx="1"/>
          </p:cNvCxnSpPr>
          <p:nvPr/>
        </p:nvCxnSpPr>
        <p:spPr>
          <a:xfrm flipV="1">
            <a:off x="9854291" y="48993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0.70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/>
              <p:cNvSpPr/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44" name="타원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>
            <a:stCxn id="43" idx="3"/>
          </p:cNvCxnSpPr>
          <p:nvPr/>
        </p:nvCxnSpPr>
        <p:spPr>
          <a:xfrm>
            <a:off x="11386454" y="4899308"/>
            <a:ext cx="805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501627" y="5324241"/>
                <a:ext cx="929293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627" y="5324241"/>
                <a:ext cx="929293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93788" y="5333898"/>
                <a:ext cx="1241878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788" y="5333898"/>
                <a:ext cx="1241878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06500" y="3474752"/>
                <a:ext cx="995785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𝒘𝒙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500" y="3474752"/>
                <a:ext cx="995785" cy="369332"/>
              </a:xfrm>
              <a:prstGeom prst="rect">
                <a:avLst/>
              </a:prstGeom>
              <a:blipFill>
                <a:blip r:embed="rId1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960914" y="4727349"/>
                <a:ext cx="1083117" cy="1422697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lang="en-US" altLang="ko-K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altLang="ko-KR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altLang="ko-KR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lang="en-US" altLang="ko-K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ko-KR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14" y="4727349"/>
                <a:ext cx="1083117" cy="14226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254098" y="5896477"/>
                <a:ext cx="1230080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.21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098" y="5896477"/>
                <a:ext cx="1230080" cy="6190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277879" y="3247153"/>
                <a:ext cx="1233799" cy="666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.21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879" y="3247153"/>
                <a:ext cx="1233799" cy="6663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130307" y="5350031"/>
                <a:ext cx="1449243" cy="666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7" y="5350031"/>
                <a:ext cx="144924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36147" y="2484417"/>
                <a:ext cx="1371465" cy="666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147" y="2484417"/>
                <a:ext cx="1371465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10864323" y="4247107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323" y="4247107"/>
                <a:ext cx="38023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7841709" y="4231468"/>
                <a:ext cx="356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709" y="4231468"/>
                <a:ext cx="35618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/>
              <p:cNvSpPr/>
              <p:nvPr/>
            </p:nvSpPr>
            <p:spPr>
              <a:xfrm>
                <a:off x="4838400" y="362719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9" name="직사각형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400" y="3627199"/>
                <a:ext cx="375423" cy="369332"/>
              </a:xfrm>
              <a:prstGeom prst="rect">
                <a:avLst/>
              </a:prstGeom>
              <a:blipFill>
                <a:blip r:embed="rId2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/>
              <p:cNvSpPr/>
              <p:nvPr/>
            </p:nvSpPr>
            <p:spPr>
              <a:xfrm>
                <a:off x="4830601" y="4800763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0" name="직사각형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601" y="4800763"/>
                <a:ext cx="37542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/>
              <p:cNvSpPr/>
              <p:nvPr/>
            </p:nvSpPr>
            <p:spPr>
              <a:xfrm>
                <a:off x="1755914" y="4256435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14" y="4256435"/>
                <a:ext cx="41870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/>
              <p:cNvSpPr/>
              <p:nvPr/>
            </p:nvSpPr>
            <p:spPr>
              <a:xfrm>
                <a:off x="1779959" y="3064947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2" name="직사각형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959" y="3064947"/>
                <a:ext cx="370614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609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Backpropagation: Using chain rule, calculate gradient step-				     by-step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/>
              <p:cNvSpPr/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4" idx="3"/>
            <a:endCxn id="5" idx="2"/>
          </p:cNvCxnSpPr>
          <p:nvPr/>
        </p:nvCxnSpPr>
        <p:spPr>
          <a:xfrm>
            <a:off x="2302329" y="37135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3"/>
            <a:endCxn id="5" idx="2"/>
          </p:cNvCxnSpPr>
          <p:nvPr/>
        </p:nvCxnSpPr>
        <p:spPr>
          <a:xfrm flipV="1">
            <a:off x="2302328" y="43075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18" idx="1"/>
          </p:cNvCxnSpPr>
          <p:nvPr/>
        </p:nvCxnSpPr>
        <p:spPr>
          <a:xfrm>
            <a:off x="3750127" y="43075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0.63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/>
          <p:cNvCxnSpPr>
            <a:stCxn id="18" idx="3"/>
            <a:endCxn id="23" idx="2"/>
          </p:cNvCxnSpPr>
          <p:nvPr/>
        </p:nvCxnSpPr>
        <p:spPr>
          <a:xfrm>
            <a:off x="5350327" y="43075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2"/>
          </p:cNvCxnSpPr>
          <p:nvPr/>
        </p:nvCxnSpPr>
        <p:spPr>
          <a:xfrm flipV="1">
            <a:off x="5350327" y="48940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6"/>
            <a:endCxn id="32" idx="1"/>
          </p:cNvCxnSpPr>
          <p:nvPr/>
        </p:nvCxnSpPr>
        <p:spPr>
          <a:xfrm>
            <a:off x="6754584" y="48940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0.83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/>
          <p:cNvCxnSpPr>
            <a:stCxn id="32" idx="3"/>
            <a:endCxn id="44" idx="2"/>
          </p:cNvCxnSpPr>
          <p:nvPr/>
        </p:nvCxnSpPr>
        <p:spPr>
          <a:xfrm>
            <a:off x="8354784" y="48993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4" idx="6"/>
            <a:endCxn id="43" idx="1"/>
          </p:cNvCxnSpPr>
          <p:nvPr/>
        </p:nvCxnSpPr>
        <p:spPr>
          <a:xfrm flipV="1">
            <a:off x="9854291" y="48993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0.70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/>
              <p:cNvSpPr/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44" name="타원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>
            <a:stCxn id="43" idx="3"/>
          </p:cNvCxnSpPr>
          <p:nvPr/>
        </p:nvCxnSpPr>
        <p:spPr>
          <a:xfrm>
            <a:off x="11386454" y="4899308"/>
            <a:ext cx="805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501627" y="5324241"/>
                <a:ext cx="929293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627" y="5324241"/>
                <a:ext cx="929293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93788" y="5333898"/>
                <a:ext cx="1241878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788" y="5333898"/>
                <a:ext cx="1241878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254098" y="5896477"/>
                <a:ext cx="1230080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.21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098" y="5896477"/>
                <a:ext cx="1230080" cy="6190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277879" y="3247153"/>
                <a:ext cx="1233799" cy="666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.21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879" y="3247153"/>
                <a:ext cx="1233799" cy="6663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037227" y="5319560"/>
                <a:ext cx="1404872" cy="61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.189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27" y="5319560"/>
                <a:ext cx="1404872" cy="61908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214720" y="2665604"/>
                <a:ext cx="1358642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.147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720" y="2665604"/>
                <a:ext cx="1358642" cy="6190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134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Backpropagation: Using chain rule, calculate gradient step-				     by-step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133703" y="3327461"/>
                <a:ext cx="5350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703" y="3327461"/>
                <a:ext cx="5350952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25271" y="4164675"/>
                <a:ext cx="55412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Parameters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271" y="4164675"/>
                <a:ext cx="5541289" cy="461665"/>
              </a:xfrm>
              <a:prstGeom prst="rect">
                <a:avLst/>
              </a:prstGeom>
              <a:blipFill>
                <a:blip r:embed="rId3"/>
                <a:stretch>
                  <a:fillRect l="-1760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5543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Backpropagation: Using chain rule, calculate gradient step-				     by-step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25271" y="4206240"/>
                <a:ext cx="55412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Parameters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271" y="4206240"/>
                <a:ext cx="5541289" cy="461665"/>
              </a:xfrm>
              <a:prstGeom prst="rect">
                <a:avLst/>
              </a:prstGeom>
              <a:blipFill>
                <a:blip r:embed="rId2"/>
                <a:stretch>
                  <a:fillRect l="-1760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33583" y="4990072"/>
                <a:ext cx="5541289" cy="693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Gradients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583" y="4990072"/>
                <a:ext cx="5541289" cy="693716"/>
              </a:xfrm>
              <a:prstGeom prst="rect">
                <a:avLst/>
              </a:prstGeom>
              <a:blipFill>
                <a:blip r:embed="rId3"/>
                <a:stretch>
                  <a:fillRect l="-1650" b="-8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1133703" y="3327461"/>
                <a:ext cx="5350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703" y="3327461"/>
                <a:ext cx="5350952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4969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Backpropagation: Using chain rule, calculate gradient step-				     by-step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133703" y="3327461"/>
                <a:ext cx="45888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703" y="3327461"/>
                <a:ext cx="4588885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6096000" y="3327460"/>
                <a:ext cx="1955535" cy="1374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2400" b="0" dirty="0">
                  <a:ea typeface="Cambria Math" panose="02040503050406030204" pitchFamily="18" charset="0"/>
                </a:endParaRPr>
              </a:p>
              <a:p>
                <a:r>
                  <a:rPr lang="en-US" altLang="ko-KR" sz="2400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27460"/>
                <a:ext cx="1955535" cy="13740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558045" y="4103649"/>
                <a:ext cx="1710596" cy="2381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45" y="4103649"/>
                <a:ext cx="1710596" cy="23818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1949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Backpropagation: Using chain rule, calculate gradient step-				     by-step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387341" y="3327459"/>
                <a:ext cx="2087366" cy="1415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  <a:endParaRPr lang="en-US" altLang="ko-KR" sz="2400" dirty="0"/>
              </a:p>
              <a:p>
                <a:endParaRPr lang="en-US" altLang="ko-KR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341" y="3327459"/>
                <a:ext cx="2087366" cy="14152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213267" y="3327460"/>
                <a:ext cx="1840697" cy="1374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  <a:endParaRPr lang="en-US" altLang="ko-KR" sz="2400" dirty="0"/>
              </a:p>
              <a:p>
                <a:r>
                  <a:rPr lang="en-US" altLang="ko-KR" sz="240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267" y="3327460"/>
                <a:ext cx="1840697" cy="1374030"/>
              </a:xfrm>
              <a:prstGeom prst="rect">
                <a:avLst/>
              </a:prstGeom>
              <a:blipFill>
                <a:blip r:embed="rId3"/>
                <a:stretch>
                  <a:fillRect l="-23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558045" y="4103649"/>
                <a:ext cx="1945789" cy="2388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45" y="4103649"/>
                <a:ext cx="1945789" cy="23883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229973" y="3327459"/>
                <a:ext cx="40773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973" y="3327459"/>
                <a:ext cx="4077335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370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Backpropagation: Using chain rule, calculate gradient step-				     by-step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387341" y="3327459"/>
                <a:ext cx="2087366" cy="1415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  <a:endParaRPr lang="en-US" altLang="ko-KR" sz="2400" dirty="0"/>
              </a:p>
              <a:p>
                <a:endParaRPr lang="en-US" altLang="ko-KR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341" y="3327459"/>
                <a:ext cx="2087366" cy="14152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213267" y="3327460"/>
                <a:ext cx="1840697" cy="1374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  <a:endParaRPr lang="en-US" altLang="ko-KR" sz="2400" dirty="0"/>
              </a:p>
              <a:p>
                <a:r>
                  <a:rPr lang="en-US" altLang="ko-KR" sz="240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267" y="3327460"/>
                <a:ext cx="1840697" cy="1374030"/>
              </a:xfrm>
              <a:prstGeom prst="rect">
                <a:avLst/>
              </a:prstGeom>
              <a:blipFill>
                <a:blip r:embed="rId3"/>
                <a:stretch>
                  <a:fillRect l="-23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558045" y="4103649"/>
                <a:ext cx="1945789" cy="2388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45" y="4103649"/>
                <a:ext cx="1945789" cy="23883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229973" y="3327459"/>
                <a:ext cx="40773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973" y="3327459"/>
                <a:ext cx="4077335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3981797" y="4100366"/>
                <a:ext cx="1487978" cy="23863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797" y="4100366"/>
                <a:ext cx="1487978" cy="23863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3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7EDD92F1-714A-4370-96A2-A52F1D0EEE82}"/>
              </a:ext>
            </a:extLst>
          </p:cNvPr>
          <p:cNvSpPr txBox="1"/>
          <p:nvPr/>
        </p:nvSpPr>
        <p:spPr>
          <a:xfrm>
            <a:off x="1626219" y="3595354"/>
            <a:ext cx="1102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Word</a:t>
            </a:r>
            <a:endParaRPr lang="ko-KR" altLang="en-US" sz="3200" dirty="0"/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E53379B6-729D-47F4-8125-0A7ECA736CF5}"/>
              </a:ext>
            </a:extLst>
          </p:cNvPr>
          <p:cNvSpPr/>
          <p:nvPr/>
        </p:nvSpPr>
        <p:spPr>
          <a:xfrm rot="16200000">
            <a:off x="4163450" y="3682784"/>
            <a:ext cx="277145" cy="46166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11588DB-4CA0-4666-89E9-52A0856FA655}"/>
              </a:ext>
            </a:extLst>
          </p:cNvPr>
          <p:cNvSpPr/>
          <p:nvPr/>
        </p:nvSpPr>
        <p:spPr>
          <a:xfrm>
            <a:off x="6096000" y="3595354"/>
            <a:ext cx="4725798" cy="7201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Continuous Feature Space</a:t>
            </a:r>
            <a:endParaRPr lang="ko-KR" altLang="en-US" sz="32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Lab - Schedule &amp; Assignment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3310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Backpropagation: Using chain rule, calculate gradient step-				     by-step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387341" y="3327459"/>
                <a:ext cx="2087366" cy="1415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  <a:endParaRPr lang="en-US" altLang="ko-KR" sz="2400" dirty="0"/>
              </a:p>
              <a:p>
                <a:endParaRPr lang="en-US" altLang="ko-KR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341" y="3327459"/>
                <a:ext cx="2087366" cy="14152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213267" y="3327460"/>
                <a:ext cx="1840697" cy="1374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  <a:endParaRPr lang="en-US" altLang="ko-KR" sz="2400" dirty="0"/>
              </a:p>
              <a:p>
                <a:r>
                  <a:rPr lang="en-US" altLang="ko-KR" sz="240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267" y="3327460"/>
                <a:ext cx="1840697" cy="1374030"/>
              </a:xfrm>
              <a:prstGeom prst="rect">
                <a:avLst/>
              </a:prstGeom>
              <a:blipFill>
                <a:blip r:embed="rId3"/>
                <a:stretch>
                  <a:fillRect l="-23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558045" y="4103649"/>
                <a:ext cx="2476575" cy="2336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45" y="4103649"/>
                <a:ext cx="2476575" cy="23364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229973" y="3327459"/>
                <a:ext cx="40773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973" y="3327459"/>
                <a:ext cx="4077335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3981797" y="4100366"/>
                <a:ext cx="1487978" cy="23863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797" y="4100366"/>
                <a:ext cx="1487978" cy="23863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2366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Backpropagation: Using chain rule, calculate gradient step-				     by-step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203814" y="3301324"/>
                <a:ext cx="5036187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814" y="3301324"/>
                <a:ext cx="5036187" cy="5091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203813" y="4390292"/>
                <a:ext cx="7003007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813" y="4390292"/>
                <a:ext cx="7003007" cy="509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1203813" y="5454322"/>
                <a:ext cx="9098068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)+</m:t>
                          </m:r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813" y="5454322"/>
                <a:ext cx="9098068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9614351" y="3847026"/>
            <a:ext cx="2208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Multi-layer</a:t>
            </a:r>
          </a:p>
          <a:p>
            <a:endParaRPr lang="en-US" altLang="ko-KR" sz="2000" b="1" dirty="0">
              <a:solidFill>
                <a:srgbClr val="FF0000"/>
              </a:solidFill>
            </a:endParaRPr>
          </a:p>
          <a:p>
            <a:r>
              <a:rPr lang="en-US" altLang="ko-KR" sz="2000" b="1" dirty="0">
                <a:solidFill>
                  <a:srgbClr val="FF0000"/>
                </a:solidFill>
              </a:rPr>
              <a:t>Matrix Operation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56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Evaluation (Multi-Layer Perceptron)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Loss and Gradient (Backpropagation)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Update (SGD)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4359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Loss surface is usually very complex and intractable</a:t>
            </a:r>
            <a:endParaRPr lang="ko-KR" altLang="en-US" dirty="0"/>
          </a:p>
        </p:txBody>
      </p:sp>
      <p:pic>
        <p:nvPicPr>
          <p:cNvPr id="28674" name="Picture 2" descr="Image result for loss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513" y="2404381"/>
            <a:ext cx="5938157" cy="445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249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Take a small step proportional to the negative of the gradient at current point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6819885" y="3680846"/>
            <a:ext cx="424543" cy="4245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348155" y="2606255"/>
            <a:ext cx="2295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</a:rPr>
              <a:t>Current Gradient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6453503" y="3030796"/>
            <a:ext cx="1115786" cy="17246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80514" y="3680846"/>
            <a:ext cx="17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Current Loss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5469" y="5727592"/>
            <a:ext cx="185185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/>
              <a:t>Current Point</a:t>
            </a:r>
            <a:endParaRPr lang="ko-KR" altLang="en-US" sz="2400" dirty="0"/>
          </a:p>
        </p:txBody>
      </p:sp>
      <p:sp>
        <p:nvSpPr>
          <p:cNvPr id="18" name="자유형 17"/>
          <p:cNvSpPr/>
          <p:nvPr/>
        </p:nvSpPr>
        <p:spPr>
          <a:xfrm>
            <a:off x="4920640" y="2559617"/>
            <a:ext cx="2427515" cy="2873828"/>
          </a:xfrm>
          <a:custGeom>
            <a:avLst/>
            <a:gdLst>
              <a:gd name="connsiteX0" fmla="*/ 0 w 2427515"/>
              <a:gd name="connsiteY0" fmla="*/ 2873828 h 2873828"/>
              <a:gd name="connsiteX1" fmla="*/ 2013858 w 2427515"/>
              <a:gd name="connsiteY1" fmla="*/ 1426028 h 2873828"/>
              <a:gd name="connsiteX2" fmla="*/ 2427515 w 2427515"/>
              <a:gd name="connsiteY2" fmla="*/ 0 h 28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7515" h="2873828">
                <a:moveTo>
                  <a:pt x="0" y="2873828"/>
                </a:moveTo>
                <a:cubicBezTo>
                  <a:pt x="804636" y="2389413"/>
                  <a:pt x="1609272" y="1904999"/>
                  <a:pt x="2013858" y="1426028"/>
                </a:cubicBezTo>
                <a:cubicBezTo>
                  <a:pt x="2418444" y="947057"/>
                  <a:pt x="2336801" y="273957"/>
                  <a:pt x="2427515" y="0"/>
                </a:cubicBezTo>
              </a:path>
            </a:pathLst>
          </a:cu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3738" y="5224384"/>
            <a:ext cx="2272097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Loss Surface</a:t>
            </a:r>
          </a:p>
          <a:p>
            <a:pPr algn="ctr"/>
            <a:r>
              <a:rPr lang="en-US" altLang="ko-KR" sz="2400" dirty="0"/>
              <a:t>(We don’t know)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97414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Take a small step proportional to the negative of the gradient at current point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6819885" y="3680846"/>
            <a:ext cx="424543" cy="4245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348155" y="2606255"/>
            <a:ext cx="2295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</a:rPr>
              <a:t>Current Gradient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6453503" y="3030796"/>
            <a:ext cx="1115786" cy="17246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80514" y="3680846"/>
            <a:ext cx="17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Current Loss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5469" y="5727592"/>
            <a:ext cx="185185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/>
              <a:t>Current Point</a:t>
            </a:r>
            <a:endParaRPr lang="ko-KR" altLang="en-US" sz="2400" dirty="0"/>
          </a:p>
        </p:txBody>
      </p:sp>
      <p:sp>
        <p:nvSpPr>
          <p:cNvPr id="18" name="자유형 17"/>
          <p:cNvSpPr/>
          <p:nvPr/>
        </p:nvSpPr>
        <p:spPr>
          <a:xfrm>
            <a:off x="4920640" y="2559617"/>
            <a:ext cx="2427515" cy="2873828"/>
          </a:xfrm>
          <a:custGeom>
            <a:avLst/>
            <a:gdLst>
              <a:gd name="connsiteX0" fmla="*/ 0 w 2427515"/>
              <a:gd name="connsiteY0" fmla="*/ 2873828 h 2873828"/>
              <a:gd name="connsiteX1" fmla="*/ 2013858 w 2427515"/>
              <a:gd name="connsiteY1" fmla="*/ 1426028 h 2873828"/>
              <a:gd name="connsiteX2" fmla="*/ 2427515 w 2427515"/>
              <a:gd name="connsiteY2" fmla="*/ 0 h 28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7515" h="2873828">
                <a:moveTo>
                  <a:pt x="0" y="2873828"/>
                </a:moveTo>
                <a:cubicBezTo>
                  <a:pt x="804636" y="2389413"/>
                  <a:pt x="1609272" y="1904999"/>
                  <a:pt x="2013858" y="1426028"/>
                </a:cubicBezTo>
                <a:cubicBezTo>
                  <a:pt x="2418444" y="947057"/>
                  <a:pt x="2336801" y="273957"/>
                  <a:pt x="2427515" y="0"/>
                </a:cubicBezTo>
              </a:path>
            </a:pathLst>
          </a:cu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3738" y="5224384"/>
            <a:ext cx="2272097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Loss Surface</a:t>
            </a:r>
          </a:p>
          <a:p>
            <a:pPr algn="ctr"/>
            <a:r>
              <a:rPr lang="en-US" altLang="ko-KR" sz="2400" dirty="0"/>
              <a:t>(We don’t know)</a:t>
            </a:r>
            <a:endParaRPr lang="ko-KR" altLang="en-US" sz="2400" dirty="0"/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6134100" y="3880757"/>
            <a:ext cx="8490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45918" y="3649924"/>
            <a:ext cx="74078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Step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44044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Take a small step proportional to the negative of the gradient at current point</a:t>
            </a:r>
            <a:endParaRPr lang="ko-KR" altLang="en-US" i="1" dirty="0"/>
          </a:p>
        </p:txBody>
      </p:sp>
      <p:sp>
        <p:nvSpPr>
          <p:cNvPr id="9" name="타원 8"/>
          <p:cNvSpPr/>
          <p:nvPr/>
        </p:nvSpPr>
        <p:spPr>
          <a:xfrm>
            <a:off x="6819885" y="3680846"/>
            <a:ext cx="424543" cy="42454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789444" y="4207308"/>
            <a:ext cx="2295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</a:rPr>
              <a:t>Current Gradient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5355585" y="4222356"/>
            <a:ext cx="1473072" cy="9998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55585" y="5088747"/>
            <a:ext cx="17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Current Loss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5469" y="5727592"/>
            <a:ext cx="185185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/>
              <a:t>Current Point</a:t>
            </a:r>
            <a:endParaRPr lang="ko-KR" altLang="en-US" sz="2400" dirty="0"/>
          </a:p>
        </p:txBody>
      </p:sp>
      <p:sp>
        <p:nvSpPr>
          <p:cNvPr id="18" name="자유형 17"/>
          <p:cNvSpPr/>
          <p:nvPr/>
        </p:nvSpPr>
        <p:spPr>
          <a:xfrm>
            <a:off x="4920640" y="2559617"/>
            <a:ext cx="2427515" cy="2873828"/>
          </a:xfrm>
          <a:custGeom>
            <a:avLst/>
            <a:gdLst>
              <a:gd name="connsiteX0" fmla="*/ 0 w 2427515"/>
              <a:gd name="connsiteY0" fmla="*/ 2873828 h 2873828"/>
              <a:gd name="connsiteX1" fmla="*/ 2013858 w 2427515"/>
              <a:gd name="connsiteY1" fmla="*/ 1426028 h 2873828"/>
              <a:gd name="connsiteX2" fmla="*/ 2427515 w 2427515"/>
              <a:gd name="connsiteY2" fmla="*/ 0 h 28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7515" h="2873828">
                <a:moveTo>
                  <a:pt x="0" y="2873828"/>
                </a:moveTo>
                <a:cubicBezTo>
                  <a:pt x="804636" y="2389413"/>
                  <a:pt x="1609272" y="1904999"/>
                  <a:pt x="2013858" y="1426028"/>
                </a:cubicBezTo>
                <a:cubicBezTo>
                  <a:pt x="2418444" y="947057"/>
                  <a:pt x="2336801" y="273957"/>
                  <a:pt x="2427515" y="0"/>
                </a:cubicBezTo>
              </a:path>
            </a:pathLst>
          </a:cu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3738" y="5224384"/>
            <a:ext cx="2272097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Loss Surface</a:t>
            </a:r>
          </a:p>
          <a:p>
            <a:pPr algn="ctr"/>
            <a:r>
              <a:rPr lang="en-US" altLang="ko-KR" sz="2400" dirty="0"/>
              <a:t>(We don’t know)</a:t>
            </a:r>
            <a:endParaRPr lang="ko-KR" altLang="en-US" sz="2400" dirty="0"/>
          </a:p>
        </p:txBody>
      </p:sp>
      <p:sp>
        <p:nvSpPr>
          <p:cNvPr id="16" name="타원 15"/>
          <p:cNvSpPr/>
          <p:nvPr/>
        </p:nvSpPr>
        <p:spPr>
          <a:xfrm>
            <a:off x="5883728" y="4463389"/>
            <a:ext cx="424543" cy="4245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5524500" y="4694222"/>
            <a:ext cx="5738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87293" y="4429820"/>
            <a:ext cx="74078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Step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262894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Gradient Descent</a:t>
            </a:r>
            <a:endParaRPr lang="ko-KR" alt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27118" y="2699658"/>
                <a:ext cx="3965445" cy="1521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eqArr>
                            <m:eqArr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𝑇𝑟𝑎𝑖𝑛𝑖𝑛𝑔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𝑒𝑥𝑎𝑚𝑝𝑙𝑒𝑠</m:t>
                              </m:r>
                            </m:e>
                          </m:eqArr>
                        </m:sup>
                        <m:e>
                          <m:r>
                            <a:rPr lang="ko-KR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118" y="2699658"/>
                <a:ext cx="3965445" cy="15213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03333" y="4493555"/>
                <a:ext cx="28130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333" y="4493555"/>
                <a:ext cx="281301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36562" y="5563089"/>
                <a:ext cx="47465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/>
                  <a:t>(</a:t>
                </a:r>
                <a14:m>
                  <m:oMath xmlns:m="http://schemas.openxmlformats.org/officeDocument/2006/math"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is called learning rate or step size)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562" y="5563089"/>
                <a:ext cx="4746556" cy="461665"/>
              </a:xfrm>
              <a:prstGeom prst="rect">
                <a:avLst/>
              </a:prstGeom>
              <a:blipFill>
                <a:blip r:embed="rId4"/>
                <a:stretch>
                  <a:fillRect l="-2057" t="-10667" r="-1028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604841" y="3293226"/>
            <a:ext cx="317663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/>
              <a:t>Calculating gradients of </a:t>
            </a:r>
          </a:p>
          <a:p>
            <a:r>
              <a:rPr lang="en-US" altLang="ko-KR" sz="2400" dirty="0"/>
              <a:t>all training examples is </a:t>
            </a:r>
          </a:p>
          <a:p>
            <a:r>
              <a:rPr lang="en-US" altLang="ko-KR" sz="2400" dirty="0"/>
              <a:t>expensive!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4076700" y="2498271"/>
            <a:ext cx="4408714" cy="2917372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008077" y="3695347"/>
            <a:ext cx="169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Iteration :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432833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Stochastic Gradient Descent(SGD)</a:t>
            </a:r>
            <a:endParaRPr lang="ko-KR" alt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008077" y="3695347"/>
            <a:ext cx="169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Iteration : 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17023" y="3082102"/>
                <a:ext cx="4185633" cy="1226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𝑚𝑖𝑛𝑖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𝑏𝑎𝑡𝑐h</m:t>
                          </m:r>
                        </m:sup>
                        <m:e>
                          <m:r>
                            <a:rPr lang="ko-KR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023" y="3082102"/>
                <a:ext cx="4185633" cy="1226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03333" y="4493555"/>
                <a:ext cx="28130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333" y="4493555"/>
                <a:ext cx="281301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4076700" y="2846613"/>
            <a:ext cx="4408714" cy="2569029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5737" y="3508669"/>
            <a:ext cx="296747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/>
              <a:t>Use mini-batch,</a:t>
            </a:r>
          </a:p>
          <a:p>
            <a:r>
              <a:rPr lang="en-US" altLang="ko-KR" sz="2400" dirty="0"/>
              <a:t>random sampled from</a:t>
            </a:r>
          </a:p>
          <a:p>
            <a:r>
              <a:rPr lang="en-US" altLang="ko-KR" sz="2400" dirty="0"/>
              <a:t>training examples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833967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Problem of SGD</a:t>
            </a:r>
            <a:endParaRPr lang="ko-KR" alt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8568367" y="3587766"/>
            <a:ext cx="1275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</a:rPr>
              <a:t>Gradient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7590349" y="3868012"/>
            <a:ext cx="978018" cy="12912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30649" y="456177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Loss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4804264" y="2892127"/>
            <a:ext cx="4139936" cy="2051522"/>
          </a:xfrm>
          <a:custGeom>
            <a:avLst/>
            <a:gdLst>
              <a:gd name="connsiteX0" fmla="*/ 0 w 2427515"/>
              <a:gd name="connsiteY0" fmla="*/ 2873828 h 2873828"/>
              <a:gd name="connsiteX1" fmla="*/ 2013858 w 2427515"/>
              <a:gd name="connsiteY1" fmla="*/ 1426028 h 2873828"/>
              <a:gd name="connsiteX2" fmla="*/ 2427515 w 2427515"/>
              <a:gd name="connsiteY2" fmla="*/ 0 h 2873828"/>
              <a:gd name="connsiteX0" fmla="*/ 0 w 2570902"/>
              <a:gd name="connsiteY0" fmla="*/ 2873828 h 2873828"/>
              <a:gd name="connsiteX1" fmla="*/ 2404556 w 2570902"/>
              <a:gd name="connsiteY1" fmla="*/ 2232363 h 2873828"/>
              <a:gd name="connsiteX2" fmla="*/ 2427515 w 2570902"/>
              <a:gd name="connsiteY2" fmla="*/ 0 h 2873828"/>
              <a:gd name="connsiteX0" fmla="*/ 0 w 2537651"/>
              <a:gd name="connsiteY0" fmla="*/ 1867988 h 2338361"/>
              <a:gd name="connsiteX1" fmla="*/ 2371305 w 2537651"/>
              <a:gd name="connsiteY1" fmla="*/ 2232363 h 2338361"/>
              <a:gd name="connsiteX2" fmla="*/ 2394264 w 2537651"/>
              <a:gd name="connsiteY2" fmla="*/ 0 h 2338361"/>
              <a:gd name="connsiteX0" fmla="*/ 0 w 3358540"/>
              <a:gd name="connsiteY0" fmla="*/ 1452351 h 1922724"/>
              <a:gd name="connsiteX1" fmla="*/ 2371305 w 3358540"/>
              <a:gd name="connsiteY1" fmla="*/ 1816726 h 1922724"/>
              <a:gd name="connsiteX2" fmla="*/ 3358540 w 3358540"/>
              <a:gd name="connsiteY2" fmla="*/ 0 h 1922724"/>
              <a:gd name="connsiteX0" fmla="*/ 0 w 3425042"/>
              <a:gd name="connsiteY0" fmla="*/ 1560416 h 1930444"/>
              <a:gd name="connsiteX1" fmla="*/ 2437807 w 3425042"/>
              <a:gd name="connsiteY1" fmla="*/ 1816726 h 1930444"/>
              <a:gd name="connsiteX2" fmla="*/ 3425042 w 3425042"/>
              <a:gd name="connsiteY2" fmla="*/ 0 h 1930444"/>
              <a:gd name="connsiteX0" fmla="*/ 0 w 3425042"/>
              <a:gd name="connsiteY0" fmla="*/ 1560416 h 1876898"/>
              <a:gd name="connsiteX1" fmla="*/ 1214151 w 3425042"/>
              <a:gd name="connsiteY1" fmla="*/ 1230986 h 1876898"/>
              <a:gd name="connsiteX2" fmla="*/ 2437807 w 3425042"/>
              <a:gd name="connsiteY2" fmla="*/ 1816726 h 1876898"/>
              <a:gd name="connsiteX3" fmla="*/ 3425042 w 3425042"/>
              <a:gd name="connsiteY3" fmla="*/ 0 h 1876898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508169 w 3508169"/>
              <a:gd name="connsiteY3" fmla="*/ 0 h 1968395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317272 w 3508169"/>
              <a:gd name="connsiteY3" fmla="*/ 1463742 h 1968395"/>
              <a:gd name="connsiteX4" fmla="*/ 3508169 w 3508169"/>
              <a:gd name="connsiteY4" fmla="*/ 0 h 1968395"/>
              <a:gd name="connsiteX0" fmla="*/ 0 w 3510925"/>
              <a:gd name="connsiteY0" fmla="*/ 1998807 h 1999462"/>
              <a:gd name="connsiteX1" fmla="*/ 1297278 w 3510925"/>
              <a:gd name="connsiteY1" fmla="*/ 1262053 h 1999462"/>
              <a:gd name="connsiteX2" fmla="*/ 2520934 w 3510925"/>
              <a:gd name="connsiteY2" fmla="*/ 1847793 h 1999462"/>
              <a:gd name="connsiteX3" fmla="*/ 3317272 w 3510925"/>
              <a:gd name="connsiteY3" fmla="*/ 1494809 h 1999462"/>
              <a:gd name="connsiteX4" fmla="*/ 3491839 w 3510925"/>
              <a:gd name="connsiteY4" fmla="*/ 139835 h 1999462"/>
              <a:gd name="connsiteX5" fmla="*/ 3508169 w 3510925"/>
              <a:gd name="connsiteY5" fmla="*/ 31067 h 199946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491839 w 4139936"/>
              <a:gd name="connsiteY4" fmla="*/ 191895 h 2051522"/>
              <a:gd name="connsiteX5" fmla="*/ 4139936 w 4139936"/>
              <a:gd name="connsiteY5" fmla="*/ 0 h 205152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816035 w 4139936"/>
              <a:gd name="connsiteY4" fmla="*/ 541030 h 2051522"/>
              <a:gd name="connsiteX5" fmla="*/ 4139936 w 4139936"/>
              <a:gd name="connsiteY5" fmla="*/ 0 h 205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9936" h="2051522">
                <a:moveTo>
                  <a:pt x="0" y="2050867"/>
                </a:moveTo>
                <a:cubicBezTo>
                  <a:pt x="246693" y="2077704"/>
                  <a:pt x="890977" y="1271395"/>
                  <a:pt x="1297278" y="1314113"/>
                </a:cubicBezTo>
                <a:cubicBezTo>
                  <a:pt x="1703579" y="1356831"/>
                  <a:pt x="2241072" y="1915093"/>
                  <a:pt x="2520934" y="1899853"/>
                </a:cubicBezTo>
                <a:cubicBezTo>
                  <a:pt x="2800796" y="1884613"/>
                  <a:pt x="3155455" y="1831529"/>
                  <a:pt x="3317272" y="1546869"/>
                </a:cubicBezTo>
                <a:cubicBezTo>
                  <a:pt x="3479090" y="1262209"/>
                  <a:pt x="3784219" y="784987"/>
                  <a:pt x="3816035" y="541030"/>
                </a:cubicBezTo>
                <a:cubicBezTo>
                  <a:pt x="3847851" y="297073"/>
                  <a:pt x="4137214" y="18128"/>
                  <a:pt x="4139936" y="0"/>
                </a:cubicBezTo>
              </a:path>
            </a:pathLst>
          </a:cu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036323" y="4928443"/>
            <a:ext cx="1715918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Loss Surface</a:t>
            </a:r>
          </a:p>
        </p:txBody>
      </p:sp>
      <p:sp>
        <p:nvSpPr>
          <p:cNvPr id="16" name="타원 15"/>
          <p:cNvSpPr/>
          <p:nvPr/>
        </p:nvSpPr>
        <p:spPr>
          <a:xfrm>
            <a:off x="7845530" y="4272196"/>
            <a:ext cx="424543" cy="4245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7068271" y="4501565"/>
            <a:ext cx="991886" cy="1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68271" y="3940956"/>
            <a:ext cx="74078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Step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1673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F411D6-E048-4D85-B8E1-16101F3462D9}"/>
              </a:ext>
            </a:extLst>
          </p:cNvPr>
          <p:cNvSpPr txBox="1"/>
          <p:nvPr/>
        </p:nvSpPr>
        <p:spPr>
          <a:xfrm>
            <a:off x="1949977" y="2139207"/>
            <a:ext cx="1432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Word A</a:t>
            </a:r>
            <a:endParaRPr lang="ko-KR" altLang="en-US" sz="32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7827EF2-676D-412E-89B3-77F3B9272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629" y="2013474"/>
            <a:ext cx="5686425" cy="330517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C147B84-B88E-4633-9E9C-06898788B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087" y="5831091"/>
            <a:ext cx="6981825" cy="866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8303B9-02D7-428B-A48F-C57EC6E5E46D}"/>
              </a:ext>
            </a:extLst>
          </p:cNvPr>
          <p:cNvSpPr txBox="1"/>
          <p:nvPr/>
        </p:nvSpPr>
        <p:spPr>
          <a:xfrm>
            <a:off x="1949977" y="3373675"/>
            <a:ext cx="1432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Word B</a:t>
            </a:r>
            <a:endParaRPr lang="ko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EA260-96E6-49AA-BE31-68E859E5E4E0}"/>
              </a:ext>
            </a:extLst>
          </p:cNvPr>
          <p:cNvSpPr txBox="1"/>
          <p:nvPr/>
        </p:nvSpPr>
        <p:spPr>
          <a:xfrm>
            <a:off x="1949977" y="4645253"/>
            <a:ext cx="1432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Word C</a:t>
            </a:r>
            <a:endParaRPr lang="ko-KR" altLang="en-US" sz="32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Lab - Schedule &amp; Assignment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6723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Problem of SGD</a:t>
            </a:r>
            <a:endParaRPr lang="ko-KR" altLang="en-US" i="1" dirty="0"/>
          </a:p>
        </p:txBody>
      </p:sp>
      <p:sp>
        <p:nvSpPr>
          <p:cNvPr id="9" name="타원 8"/>
          <p:cNvSpPr/>
          <p:nvPr/>
        </p:nvSpPr>
        <p:spPr>
          <a:xfrm>
            <a:off x="7850130" y="4269711"/>
            <a:ext cx="424543" cy="42454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12652" y="5096259"/>
            <a:ext cx="1275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</a:rPr>
              <a:t>Gradient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330026" y="4292906"/>
            <a:ext cx="1425747" cy="7807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86507" y="4769058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Loss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4804264" y="2892127"/>
            <a:ext cx="4139936" cy="2051522"/>
          </a:xfrm>
          <a:custGeom>
            <a:avLst/>
            <a:gdLst>
              <a:gd name="connsiteX0" fmla="*/ 0 w 2427515"/>
              <a:gd name="connsiteY0" fmla="*/ 2873828 h 2873828"/>
              <a:gd name="connsiteX1" fmla="*/ 2013858 w 2427515"/>
              <a:gd name="connsiteY1" fmla="*/ 1426028 h 2873828"/>
              <a:gd name="connsiteX2" fmla="*/ 2427515 w 2427515"/>
              <a:gd name="connsiteY2" fmla="*/ 0 h 2873828"/>
              <a:gd name="connsiteX0" fmla="*/ 0 w 2570902"/>
              <a:gd name="connsiteY0" fmla="*/ 2873828 h 2873828"/>
              <a:gd name="connsiteX1" fmla="*/ 2404556 w 2570902"/>
              <a:gd name="connsiteY1" fmla="*/ 2232363 h 2873828"/>
              <a:gd name="connsiteX2" fmla="*/ 2427515 w 2570902"/>
              <a:gd name="connsiteY2" fmla="*/ 0 h 2873828"/>
              <a:gd name="connsiteX0" fmla="*/ 0 w 2537651"/>
              <a:gd name="connsiteY0" fmla="*/ 1867988 h 2338361"/>
              <a:gd name="connsiteX1" fmla="*/ 2371305 w 2537651"/>
              <a:gd name="connsiteY1" fmla="*/ 2232363 h 2338361"/>
              <a:gd name="connsiteX2" fmla="*/ 2394264 w 2537651"/>
              <a:gd name="connsiteY2" fmla="*/ 0 h 2338361"/>
              <a:gd name="connsiteX0" fmla="*/ 0 w 3358540"/>
              <a:gd name="connsiteY0" fmla="*/ 1452351 h 1922724"/>
              <a:gd name="connsiteX1" fmla="*/ 2371305 w 3358540"/>
              <a:gd name="connsiteY1" fmla="*/ 1816726 h 1922724"/>
              <a:gd name="connsiteX2" fmla="*/ 3358540 w 3358540"/>
              <a:gd name="connsiteY2" fmla="*/ 0 h 1922724"/>
              <a:gd name="connsiteX0" fmla="*/ 0 w 3425042"/>
              <a:gd name="connsiteY0" fmla="*/ 1560416 h 1930444"/>
              <a:gd name="connsiteX1" fmla="*/ 2437807 w 3425042"/>
              <a:gd name="connsiteY1" fmla="*/ 1816726 h 1930444"/>
              <a:gd name="connsiteX2" fmla="*/ 3425042 w 3425042"/>
              <a:gd name="connsiteY2" fmla="*/ 0 h 1930444"/>
              <a:gd name="connsiteX0" fmla="*/ 0 w 3425042"/>
              <a:gd name="connsiteY0" fmla="*/ 1560416 h 1876898"/>
              <a:gd name="connsiteX1" fmla="*/ 1214151 w 3425042"/>
              <a:gd name="connsiteY1" fmla="*/ 1230986 h 1876898"/>
              <a:gd name="connsiteX2" fmla="*/ 2437807 w 3425042"/>
              <a:gd name="connsiteY2" fmla="*/ 1816726 h 1876898"/>
              <a:gd name="connsiteX3" fmla="*/ 3425042 w 3425042"/>
              <a:gd name="connsiteY3" fmla="*/ 0 h 1876898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508169 w 3508169"/>
              <a:gd name="connsiteY3" fmla="*/ 0 h 1968395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317272 w 3508169"/>
              <a:gd name="connsiteY3" fmla="*/ 1463742 h 1968395"/>
              <a:gd name="connsiteX4" fmla="*/ 3508169 w 3508169"/>
              <a:gd name="connsiteY4" fmla="*/ 0 h 1968395"/>
              <a:gd name="connsiteX0" fmla="*/ 0 w 3510925"/>
              <a:gd name="connsiteY0" fmla="*/ 1998807 h 1999462"/>
              <a:gd name="connsiteX1" fmla="*/ 1297278 w 3510925"/>
              <a:gd name="connsiteY1" fmla="*/ 1262053 h 1999462"/>
              <a:gd name="connsiteX2" fmla="*/ 2520934 w 3510925"/>
              <a:gd name="connsiteY2" fmla="*/ 1847793 h 1999462"/>
              <a:gd name="connsiteX3" fmla="*/ 3317272 w 3510925"/>
              <a:gd name="connsiteY3" fmla="*/ 1494809 h 1999462"/>
              <a:gd name="connsiteX4" fmla="*/ 3491839 w 3510925"/>
              <a:gd name="connsiteY4" fmla="*/ 139835 h 1999462"/>
              <a:gd name="connsiteX5" fmla="*/ 3508169 w 3510925"/>
              <a:gd name="connsiteY5" fmla="*/ 31067 h 199946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491839 w 4139936"/>
              <a:gd name="connsiteY4" fmla="*/ 191895 h 2051522"/>
              <a:gd name="connsiteX5" fmla="*/ 4139936 w 4139936"/>
              <a:gd name="connsiteY5" fmla="*/ 0 h 205152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816035 w 4139936"/>
              <a:gd name="connsiteY4" fmla="*/ 541030 h 2051522"/>
              <a:gd name="connsiteX5" fmla="*/ 4139936 w 4139936"/>
              <a:gd name="connsiteY5" fmla="*/ 0 h 205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9936" h="2051522">
                <a:moveTo>
                  <a:pt x="0" y="2050867"/>
                </a:moveTo>
                <a:cubicBezTo>
                  <a:pt x="246693" y="2077704"/>
                  <a:pt x="890977" y="1271395"/>
                  <a:pt x="1297278" y="1314113"/>
                </a:cubicBezTo>
                <a:cubicBezTo>
                  <a:pt x="1703579" y="1356831"/>
                  <a:pt x="2241072" y="1915093"/>
                  <a:pt x="2520934" y="1899853"/>
                </a:cubicBezTo>
                <a:cubicBezTo>
                  <a:pt x="2800796" y="1884613"/>
                  <a:pt x="3155455" y="1831529"/>
                  <a:pt x="3317272" y="1546869"/>
                </a:cubicBezTo>
                <a:cubicBezTo>
                  <a:pt x="3479090" y="1262209"/>
                  <a:pt x="3784219" y="784987"/>
                  <a:pt x="3816035" y="541030"/>
                </a:cubicBezTo>
                <a:cubicBezTo>
                  <a:pt x="3847851" y="297073"/>
                  <a:pt x="4137214" y="18128"/>
                  <a:pt x="4139936" y="0"/>
                </a:cubicBezTo>
              </a:path>
            </a:pathLst>
          </a:cu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036323" y="4928443"/>
            <a:ext cx="1715918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Loss Surface</a:t>
            </a:r>
          </a:p>
        </p:txBody>
      </p:sp>
      <p:sp>
        <p:nvSpPr>
          <p:cNvPr id="16" name="타원 15"/>
          <p:cNvSpPr/>
          <p:nvPr/>
        </p:nvSpPr>
        <p:spPr>
          <a:xfrm>
            <a:off x="6789815" y="4430140"/>
            <a:ext cx="424543" cy="4245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7004442" y="4642411"/>
            <a:ext cx="508210" cy="185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20791" y="3911289"/>
            <a:ext cx="74078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Step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0304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Problem of SGD</a:t>
            </a:r>
            <a:endParaRPr lang="ko-KR" altLang="en-US" i="1" dirty="0"/>
          </a:p>
        </p:txBody>
      </p:sp>
      <p:sp>
        <p:nvSpPr>
          <p:cNvPr id="9" name="타원 8"/>
          <p:cNvSpPr/>
          <p:nvPr/>
        </p:nvSpPr>
        <p:spPr>
          <a:xfrm>
            <a:off x="6779283" y="4420802"/>
            <a:ext cx="424543" cy="42454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66670" y="4971062"/>
            <a:ext cx="1275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</a:rPr>
              <a:t>Gradient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6911248" y="4701531"/>
            <a:ext cx="1290900" cy="1589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36157" y="4943649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Loss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4804264" y="2892127"/>
            <a:ext cx="4139936" cy="2051522"/>
          </a:xfrm>
          <a:custGeom>
            <a:avLst/>
            <a:gdLst>
              <a:gd name="connsiteX0" fmla="*/ 0 w 2427515"/>
              <a:gd name="connsiteY0" fmla="*/ 2873828 h 2873828"/>
              <a:gd name="connsiteX1" fmla="*/ 2013858 w 2427515"/>
              <a:gd name="connsiteY1" fmla="*/ 1426028 h 2873828"/>
              <a:gd name="connsiteX2" fmla="*/ 2427515 w 2427515"/>
              <a:gd name="connsiteY2" fmla="*/ 0 h 2873828"/>
              <a:gd name="connsiteX0" fmla="*/ 0 w 2570902"/>
              <a:gd name="connsiteY0" fmla="*/ 2873828 h 2873828"/>
              <a:gd name="connsiteX1" fmla="*/ 2404556 w 2570902"/>
              <a:gd name="connsiteY1" fmla="*/ 2232363 h 2873828"/>
              <a:gd name="connsiteX2" fmla="*/ 2427515 w 2570902"/>
              <a:gd name="connsiteY2" fmla="*/ 0 h 2873828"/>
              <a:gd name="connsiteX0" fmla="*/ 0 w 2537651"/>
              <a:gd name="connsiteY0" fmla="*/ 1867988 h 2338361"/>
              <a:gd name="connsiteX1" fmla="*/ 2371305 w 2537651"/>
              <a:gd name="connsiteY1" fmla="*/ 2232363 h 2338361"/>
              <a:gd name="connsiteX2" fmla="*/ 2394264 w 2537651"/>
              <a:gd name="connsiteY2" fmla="*/ 0 h 2338361"/>
              <a:gd name="connsiteX0" fmla="*/ 0 w 3358540"/>
              <a:gd name="connsiteY0" fmla="*/ 1452351 h 1922724"/>
              <a:gd name="connsiteX1" fmla="*/ 2371305 w 3358540"/>
              <a:gd name="connsiteY1" fmla="*/ 1816726 h 1922724"/>
              <a:gd name="connsiteX2" fmla="*/ 3358540 w 3358540"/>
              <a:gd name="connsiteY2" fmla="*/ 0 h 1922724"/>
              <a:gd name="connsiteX0" fmla="*/ 0 w 3425042"/>
              <a:gd name="connsiteY0" fmla="*/ 1560416 h 1930444"/>
              <a:gd name="connsiteX1" fmla="*/ 2437807 w 3425042"/>
              <a:gd name="connsiteY1" fmla="*/ 1816726 h 1930444"/>
              <a:gd name="connsiteX2" fmla="*/ 3425042 w 3425042"/>
              <a:gd name="connsiteY2" fmla="*/ 0 h 1930444"/>
              <a:gd name="connsiteX0" fmla="*/ 0 w 3425042"/>
              <a:gd name="connsiteY0" fmla="*/ 1560416 h 1876898"/>
              <a:gd name="connsiteX1" fmla="*/ 1214151 w 3425042"/>
              <a:gd name="connsiteY1" fmla="*/ 1230986 h 1876898"/>
              <a:gd name="connsiteX2" fmla="*/ 2437807 w 3425042"/>
              <a:gd name="connsiteY2" fmla="*/ 1816726 h 1876898"/>
              <a:gd name="connsiteX3" fmla="*/ 3425042 w 3425042"/>
              <a:gd name="connsiteY3" fmla="*/ 0 h 1876898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508169 w 3508169"/>
              <a:gd name="connsiteY3" fmla="*/ 0 h 1968395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317272 w 3508169"/>
              <a:gd name="connsiteY3" fmla="*/ 1463742 h 1968395"/>
              <a:gd name="connsiteX4" fmla="*/ 3508169 w 3508169"/>
              <a:gd name="connsiteY4" fmla="*/ 0 h 1968395"/>
              <a:gd name="connsiteX0" fmla="*/ 0 w 3510925"/>
              <a:gd name="connsiteY0" fmla="*/ 1998807 h 1999462"/>
              <a:gd name="connsiteX1" fmla="*/ 1297278 w 3510925"/>
              <a:gd name="connsiteY1" fmla="*/ 1262053 h 1999462"/>
              <a:gd name="connsiteX2" fmla="*/ 2520934 w 3510925"/>
              <a:gd name="connsiteY2" fmla="*/ 1847793 h 1999462"/>
              <a:gd name="connsiteX3" fmla="*/ 3317272 w 3510925"/>
              <a:gd name="connsiteY3" fmla="*/ 1494809 h 1999462"/>
              <a:gd name="connsiteX4" fmla="*/ 3491839 w 3510925"/>
              <a:gd name="connsiteY4" fmla="*/ 139835 h 1999462"/>
              <a:gd name="connsiteX5" fmla="*/ 3508169 w 3510925"/>
              <a:gd name="connsiteY5" fmla="*/ 31067 h 199946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491839 w 4139936"/>
              <a:gd name="connsiteY4" fmla="*/ 191895 h 2051522"/>
              <a:gd name="connsiteX5" fmla="*/ 4139936 w 4139936"/>
              <a:gd name="connsiteY5" fmla="*/ 0 h 205152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816035 w 4139936"/>
              <a:gd name="connsiteY4" fmla="*/ 541030 h 2051522"/>
              <a:gd name="connsiteX5" fmla="*/ 4139936 w 4139936"/>
              <a:gd name="connsiteY5" fmla="*/ 0 h 205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9936" h="2051522">
                <a:moveTo>
                  <a:pt x="0" y="2050867"/>
                </a:moveTo>
                <a:cubicBezTo>
                  <a:pt x="246693" y="2077704"/>
                  <a:pt x="890977" y="1271395"/>
                  <a:pt x="1297278" y="1314113"/>
                </a:cubicBezTo>
                <a:cubicBezTo>
                  <a:pt x="1703579" y="1356831"/>
                  <a:pt x="2241072" y="1915093"/>
                  <a:pt x="2520934" y="1899853"/>
                </a:cubicBezTo>
                <a:cubicBezTo>
                  <a:pt x="2800796" y="1884613"/>
                  <a:pt x="3155455" y="1831529"/>
                  <a:pt x="3317272" y="1546869"/>
                </a:cubicBezTo>
                <a:cubicBezTo>
                  <a:pt x="3479090" y="1262209"/>
                  <a:pt x="3784219" y="784987"/>
                  <a:pt x="3816035" y="541030"/>
                </a:cubicBezTo>
                <a:cubicBezTo>
                  <a:pt x="3847851" y="297073"/>
                  <a:pt x="4137214" y="18128"/>
                  <a:pt x="4139936" y="0"/>
                </a:cubicBezTo>
              </a:path>
            </a:pathLst>
          </a:cu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036323" y="4928443"/>
            <a:ext cx="1715918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Loss Surface</a:t>
            </a:r>
          </a:p>
        </p:txBody>
      </p:sp>
      <p:sp>
        <p:nvSpPr>
          <p:cNvPr id="16" name="타원 15"/>
          <p:cNvSpPr/>
          <p:nvPr/>
        </p:nvSpPr>
        <p:spPr>
          <a:xfrm>
            <a:off x="7363396" y="4546519"/>
            <a:ext cx="424543" cy="4245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7190509" y="4777352"/>
            <a:ext cx="387514" cy="36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89345" y="4046595"/>
            <a:ext cx="74078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Step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20275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Problem of SGD</a:t>
            </a:r>
            <a:endParaRPr lang="ko-KR" altLang="en-US" i="1" dirty="0"/>
          </a:p>
        </p:txBody>
      </p:sp>
      <p:sp>
        <p:nvSpPr>
          <p:cNvPr id="9" name="타원 8"/>
          <p:cNvSpPr/>
          <p:nvPr/>
        </p:nvSpPr>
        <p:spPr>
          <a:xfrm>
            <a:off x="7339577" y="4537667"/>
            <a:ext cx="424543" cy="42454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827317" y="4894423"/>
            <a:ext cx="1275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</a:rPr>
              <a:t>Gradient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559122" y="4579020"/>
            <a:ext cx="1358335" cy="3554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87337" y="4943649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Loss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4804264" y="2892127"/>
            <a:ext cx="4139936" cy="2051522"/>
          </a:xfrm>
          <a:custGeom>
            <a:avLst/>
            <a:gdLst>
              <a:gd name="connsiteX0" fmla="*/ 0 w 2427515"/>
              <a:gd name="connsiteY0" fmla="*/ 2873828 h 2873828"/>
              <a:gd name="connsiteX1" fmla="*/ 2013858 w 2427515"/>
              <a:gd name="connsiteY1" fmla="*/ 1426028 h 2873828"/>
              <a:gd name="connsiteX2" fmla="*/ 2427515 w 2427515"/>
              <a:gd name="connsiteY2" fmla="*/ 0 h 2873828"/>
              <a:gd name="connsiteX0" fmla="*/ 0 w 2570902"/>
              <a:gd name="connsiteY0" fmla="*/ 2873828 h 2873828"/>
              <a:gd name="connsiteX1" fmla="*/ 2404556 w 2570902"/>
              <a:gd name="connsiteY1" fmla="*/ 2232363 h 2873828"/>
              <a:gd name="connsiteX2" fmla="*/ 2427515 w 2570902"/>
              <a:gd name="connsiteY2" fmla="*/ 0 h 2873828"/>
              <a:gd name="connsiteX0" fmla="*/ 0 w 2537651"/>
              <a:gd name="connsiteY0" fmla="*/ 1867988 h 2338361"/>
              <a:gd name="connsiteX1" fmla="*/ 2371305 w 2537651"/>
              <a:gd name="connsiteY1" fmla="*/ 2232363 h 2338361"/>
              <a:gd name="connsiteX2" fmla="*/ 2394264 w 2537651"/>
              <a:gd name="connsiteY2" fmla="*/ 0 h 2338361"/>
              <a:gd name="connsiteX0" fmla="*/ 0 w 3358540"/>
              <a:gd name="connsiteY0" fmla="*/ 1452351 h 1922724"/>
              <a:gd name="connsiteX1" fmla="*/ 2371305 w 3358540"/>
              <a:gd name="connsiteY1" fmla="*/ 1816726 h 1922724"/>
              <a:gd name="connsiteX2" fmla="*/ 3358540 w 3358540"/>
              <a:gd name="connsiteY2" fmla="*/ 0 h 1922724"/>
              <a:gd name="connsiteX0" fmla="*/ 0 w 3425042"/>
              <a:gd name="connsiteY0" fmla="*/ 1560416 h 1930444"/>
              <a:gd name="connsiteX1" fmla="*/ 2437807 w 3425042"/>
              <a:gd name="connsiteY1" fmla="*/ 1816726 h 1930444"/>
              <a:gd name="connsiteX2" fmla="*/ 3425042 w 3425042"/>
              <a:gd name="connsiteY2" fmla="*/ 0 h 1930444"/>
              <a:gd name="connsiteX0" fmla="*/ 0 w 3425042"/>
              <a:gd name="connsiteY0" fmla="*/ 1560416 h 1876898"/>
              <a:gd name="connsiteX1" fmla="*/ 1214151 w 3425042"/>
              <a:gd name="connsiteY1" fmla="*/ 1230986 h 1876898"/>
              <a:gd name="connsiteX2" fmla="*/ 2437807 w 3425042"/>
              <a:gd name="connsiteY2" fmla="*/ 1816726 h 1876898"/>
              <a:gd name="connsiteX3" fmla="*/ 3425042 w 3425042"/>
              <a:gd name="connsiteY3" fmla="*/ 0 h 1876898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508169 w 3508169"/>
              <a:gd name="connsiteY3" fmla="*/ 0 h 1968395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317272 w 3508169"/>
              <a:gd name="connsiteY3" fmla="*/ 1463742 h 1968395"/>
              <a:gd name="connsiteX4" fmla="*/ 3508169 w 3508169"/>
              <a:gd name="connsiteY4" fmla="*/ 0 h 1968395"/>
              <a:gd name="connsiteX0" fmla="*/ 0 w 3510925"/>
              <a:gd name="connsiteY0" fmla="*/ 1998807 h 1999462"/>
              <a:gd name="connsiteX1" fmla="*/ 1297278 w 3510925"/>
              <a:gd name="connsiteY1" fmla="*/ 1262053 h 1999462"/>
              <a:gd name="connsiteX2" fmla="*/ 2520934 w 3510925"/>
              <a:gd name="connsiteY2" fmla="*/ 1847793 h 1999462"/>
              <a:gd name="connsiteX3" fmla="*/ 3317272 w 3510925"/>
              <a:gd name="connsiteY3" fmla="*/ 1494809 h 1999462"/>
              <a:gd name="connsiteX4" fmla="*/ 3491839 w 3510925"/>
              <a:gd name="connsiteY4" fmla="*/ 139835 h 1999462"/>
              <a:gd name="connsiteX5" fmla="*/ 3508169 w 3510925"/>
              <a:gd name="connsiteY5" fmla="*/ 31067 h 199946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491839 w 4139936"/>
              <a:gd name="connsiteY4" fmla="*/ 191895 h 2051522"/>
              <a:gd name="connsiteX5" fmla="*/ 4139936 w 4139936"/>
              <a:gd name="connsiteY5" fmla="*/ 0 h 205152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816035 w 4139936"/>
              <a:gd name="connsiteY4" fmla="*/ 541030 h 2051522"/>
              <a:gd name="connsiteX5" fmla="*/ 4139936 w 4139936"/>
              <a:gd name="connsiteY5" fmla="*/ 0 h 205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9936" h="2051522">
                <a:moveTo>
                  <a:pt x="0" y="2050867"/>
                </a:moveTo>
                <a:cubicBezTo>
                  <a:pt x="246693" y="2077704"/>
                  <a:pt x="890977" y="1271395"/>
                  <a:pt x="1297278" y="1314113"/>
                </a:cubicBezTo>
                <a:cubicBezTo>
                  <a:pt x="1703579" y="1356831"/>
                  <a:pt x="2241072" y="1915093"/>
                  <a:pt x="2520934" y="1899853"/>
                </a:cubicBezTo>
                <a:cubicBezTo>
                  <a:pt x="2800796" y="1884613"/>
                  <a:pt x="3155455" y="1831529"/>
                  <a:pt x="3317272" y="1546869"/>
                </a:cubicBezTo>
                <a:cubicBezTo>
                  <a:pt x="3479090" y="1262209"/>
                  <a:pt x="3784219" y="784987"/>
                  <a:pt x="3816035" y="541030"/>
                </a:cubicBezTo>
                <a:cubicBezTo>
                  <a:pt x="3847851" y="297073"/>
                  <a:pt x="4137214" y="18128"/>
                  <a:pt x="4139936" y="0"/>
                </a:cubicBezTo>
              </a:path>
            </a:pathLst>
          </a:cu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036323" y="4928443"/>
            <a:ext cx="1715918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Loss Surface</a:t>
            </a:r>
          </a:p>
        </p:txBody>
      </p:sp>
      <p:sp>
        <p:nvSpPr>
          <p:cNvPr id="16" name="타원 15"/>
          <p:cNvSpPr/>
          <p:nvPr/>
        </p:nvSpPr>
        <p:spPr>
          <a:xfrm>
            <a:off x="7030887" y="4546519"/>
            <a:ext cx="424543" cy="4245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245514" y="4777352"/>
            <a:ext cx="35210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856836" y="4046595"/>
            <a:ext cx="74078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Step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876537" y="5867284"/>
            <a:ext cx="292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Stuck in local minima!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3573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Escape from the local minima!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i="1" dirty="0"/>
              <a:t>Momentum</a:t>
            </a:r>
          </a:p>
          <a:p>
            <a:pPr marL="1371600" lvl="2" indent="-514350"/>
            <a:r>
              <a:rPr lang="en-US" altLang="ko-KR" i="1" dirty="0"/>
              <a:t>SGD with Momentum, NAG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i="1" dirty="0"/>
              <a:t>Dynamic step size</a:t>
            </a:r>
          </a:p>
          <a:p>
            <a:pPr marL="1371600" lvl="2" indent="-514350"/>
            <a:r>
              <a:rPr lang="en-US" altLang="ko-KR" i="1" dirty="0" err="1"/>
              <a:t>Adagrad</a:t>
            </a:r>
            <a:r>
              <a:rPr lang="en-US" altLang="ko-KR" i="1" dirty="0"/>
              <a:t>, </a:t>
            </a:r>
            <a:r>
              <a:rPr lang="en-US" altLang="ko-KR" i="1" dirty="0" err="1"/>
              <a:t>RMSProp</a:t>
            </a:r>
            <a:endParaRPr lang="en-US" altLang="ko-KR" i="1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ko-KR" i="1" dirty="0"/>
              <a:t>Combination of both</a:t>
            </a:r>
          </a:p>
          <a:p>
            <a:pPr marL="1371600" lvl="2" indent="-514350"/>
            <a:r>
              <a:rPr lang="en-US" altLang="ko-KR" i="1" dirty="0"/>
              <a:t>Adam, </a:t>
            </a:r>
            <a:r>
              <a:rPr lang="en-US" altLang="ko-KR" i="1" dirty="0" err="1"/>
              <a:t>Adadelta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3782877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Speed of Convergence</a:t>
            </a:r>
            <a:endParaRPr lang="ko-KR" altLang="en-US" i="1" dirty="0"/>
          </a:p>
        </p:txBody>
      </p:sp>
      <p:pic>
        <p:nvPicPr>
          <p:cNvPr id="4098" name="Picture 2" descr="Gradient Descent Optimization Algorithms at Long Valle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94" y="2909771"/>
            <a:ext cx="3694440" cy="286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radient Descent Optimization Algorithms at Beale's Functio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503" y="2877025"/>
            <a:ext cx="3736737" cy="289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radient Descent Optimization Algorithms at Saddle Point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009" y="2877025"/>
            <a:ext cx="3736009" cy="28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6735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45329" y="3194957"/>
            <a:ext cx="5350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End of Neural Network Tutorial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445940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92CA486-02EC-4D20-8BA0-855B3CF56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72" y="1946048"/>
            <a:ext cx="10515600" cy="4351337"/>
          </a:xfrm>
        </p:spPr>
        <p:txBody>
          <a:bodyPr/>
          <a:lstStyle/>
          <a:p>
            <a:r>
              <a:rPr lang="en-US" altLang="ko-KR" dirty="0"/>
              <a:t>Multi-layer Perceptron</a:t>
            </a:r>
          </a:p>
          <a:p>
            <a:pPr lvl="1"/>
            <a:r>
              <a:rPr lang="en-US" altLang="ko-KR" dirty="0"/>
              <a:t>Implementation of 2-layer perceptron with </a:t>
            </a:r>
            <a:r>
              <a:rPr lang="en-US" altLang="ko-KR" dirty="0" err="1"/>
              <a:t>Numpy</a:t>
            </a:r>
            <a:endParaRPr lang="en-US" altLang="ko-KR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ko-KR" dirty="0"/>
              <a:t>Forward path(evaluation) of Multi-layer perceptron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ko-KR" dirty="0"/>
              <a:t>Loss calculation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ko-KR" dirty="0"/>
              <a:t>Gradient calculation</a:t>
            </a:r>
          </a:p>
          <a:p>
            <a:pPr marL="971550" lvl="1" indent="-457200"/>
            <a:r>
              <a:rPr lang="en-US" altLang="ko-KR" dirty="0"/>
              <a:t>Implement above 3 components at NN.py</a:t>
            </a:r>
          </a:p>
        </p:txBody>
      </p:sp>
    </p:spTree>
    <p:extLst>
      <p:ext uri="{BB962C8B-B14F-4D97-AF65-F5344CB8AC3E}">
        <p14:creationId xmlns:p14="http://schemas.microsoft.com/office/powerpoint/2010/main" val="32295803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57" y="1703613"/>
            <a:ext cx="6382914" cy="4745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54805" y="1824589"/>
                <a:ext cx="286309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805" y="1824589"/>
                <a:ext cx="2863091" cy="416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954805" y="2268445"/>
                <a:ext cx="2381934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1" i="1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805" y="2268445"/>
                <a:ext cx="2381934" cy="384657"/>
              </a:xfrm>
              <a:prstGeom prst="rect">
                <a:avLst/>
              </a:prstGeom>
              <a:blipFill>
                <a:blip r:embed="rId4"/>
                <a:stretch>
                  <a:fillRect l="-2813" t="-4762" r="-1790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11262" y="3280817"/>
                <a:ext cx="3907160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altLang="ko-KR" sz="2400" dirty="0"/>
                  <a:t>ReLU </a:t>
                </a:r>
              </a:p>
              <a:p>
                <a:r>
                  <a:rPr lang="en-US" altLang="ko-KR" sz="2400" dirty="0"/>
                  <a:t>(p.39 Activation Function </a:t>
                </a:r>
                <a:r>
                  <a:rPr lang="ko-KR" altLang="en-US" sz="2400" dirty="0"/>
                  <a:t>참조</a:t>
                </a:r>
                <a:r>
                  <a:rPr lang="en-US" altLang="ko-KR" sz="2400" dirty="0"/>
                  <a:t>)</a:t>
                </a:r>
              </a:p>
              <a:p>
                <a:endParaRPr lang="en-US" altLang="ko-KR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262" y="3280817"/>
                <a:ext cx="3907160" cy="1107996"/>
              </a:xfrm>
              <a:prstGeom prst="rect">
                <a:avLst/>
              </a:prstGeom>
              <a:blipFill>
                <a:blip r:embed="rId5"/>
                <a:stretch>
                  <a:fillRect l="-4836" t="-8242" r="-37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matrix multiplication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798" y="4491661"/>
            <a:ext cx="4246186" cy="134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693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57" y="1703613"/>
            <a:ext cx="6382914" cy="47455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69922" y="1533565"/>
            <a:ext cx="3693329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/>
              <a:t>Mini-batch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r>
              <a:rPr lang="en-US" altLang="ko-KR" sz="2400" dirty="0"/>
              <a:t>X: (N, D)</a:t>
            </a:r>
          </a:p>
          <a:p>
            <a:r>
              <a:rPr lang="en-US" altLang="ko-KR" sz="2400" dirty="0"/>
              <a:t>W1: (D, H)</a:t>
            </a:r>
          </a:p>
          <a:p>
            <a:endParaRPr lang="en-US" altLang="ko-KR" sz="2400" dirty="0"/>
          </a:p>
          <a:p>
            <a:r>
              <a:rPr lang="en-US" altLang="ko-KR" sz="2400" dirty="0"/>
              <a:t>Hidden layer: ?</a:t>
            </a:r>
          </a:p>
          <a:p>
            <a:r>
              <a:rPr lang="en-US" altLang="ko-KR" sz="2400" dirty="0"/>
              <a:t>W2: (H, C)</a:t>
            </a:r>
          </a:p>
          <a:p>
            <a:endParaRPr lang="en-US" altLang="ko-KR" sz="2400" dirty="0"/>
          </a:p>
          <a:p>
            <a:r>
              <a:rPr lang="en-US" altLang="ko-KR" sz="2400" dirty="0"/>
              <a:t>scores: (N, C)</a:t>
            </a:r>
          </a:p>
        </p:txBody>
      </p:sp>
      <p:pic>
        <p:nvPicPr>
          <p:cNvPr id="1026" name="Picture 2" descr="matrix multiplication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922" y="4775952"/>
            <a:ext cx="4246186" cy="134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3594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57" y="1703613"/>
            <a:ext cx="6382914" cy="4745587"/>
          </a:xfrm>
          <a:prstGeom prst="rect">
            <a:avLst/>
          </a:prstGeom>
        </p:spPr>
      </p:pic>
      <p:pic>
        <p:nvPicPr>
          <p:cNvPr id="2050" name="Picture 2" descr="ReLU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14" y="1878677"/>
            <a:ext cx="3856535" cy="286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35953" y="5117930"/>
                <a:ext cx="3907160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altLang="ko-KR" sz="2400" dirty="0"/>
                  <a:t>ReLU </a:t>
                </a:r>
              </a:p>
              <a:p>
                <a:r>
                  <a:rPr lang="en-US" altLang="ko-KR" sz="2400" dirty="0"/>
                  <a:t>(p.39 Activation Function </a:t>
                </a:r>
                <a:r>
                  <a:rPr lang="ko-KR" altLang="en-US" sz="2400" dirty="0"/>
                  <a:t>참조</a:t>
                </a:r>
                <a:r>
                  <a:rPr lang="en-US" altLang="ko-KR" sz="2400" dirty="0"/>
                  <a:t>)</a:t>
                </a:r>
              </a:p>
              <a:p>
                <a:endParaRPr lang="en-US" altLang="ko-KR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53" y="5117930"/>
                <a:ext cx="3907160" cy="1107996"/>
              </a:xfrm>
              <a:prstGeom prst="rect">
                <a:avLst/>
              </a:prstGeom>
              <a:blipFill>
                <a:blip r:embed="rId4"/>
                <a:stretch>
                  <a:fillRect l="-4680" t="-8840" r="-39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545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0604D5-61CE-4B48-91D6-0547B016BC60}"/>
              </a:ext>
            </a:extLst>
          </p:cNvPr>
          <p:cNvSpPr txBox="1"/>
          <p:nvPr/>
        </p:nvSpPr>
        <p:spPr>
          <a:xfrm>
            <a:off x="2474698" y="5676853"/>
            <a:ext cx="1102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Word</a:t>
            </a:r>
            <a:endParaRPr lang="ko-KR" altLang="en-US" sz="3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4D6B4F-BB3C-4068-8161-9A7EAAED8A7E}"/>
              </a:ext>
            </a:extLst>
          </p:cNvPr>
          <p:cNvSpPr/>
          <p:nvPr/>
        </p:nvSpPr>
        <p:spPr>
          <a:xfrm>
            <a:off x="2737314" y="2218331"/>
            <a:ext cx="499047" cy="33388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?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?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?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?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?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6F0FCF-F093-4BCE-9DD2-7465CA822C02}"/>
              </a:ext>
            </a:extLst>
          </p:cNvPr>
          <p:cNvSpPr txBox="1"/>
          <p:nvPr/>
        </p:nvSpPr>
        <p:spPr>
          <a:xfrm>
            <a:off x="2152718" y="228483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CDB34A-F135-4D11-8B8F-236D5F768419}"/>
              </a:ext>
            </a:extLst>
          </p:cNvPr>
          <p:cNvSpPr txBox="1"/>
          <p:nvPr/>
        </p:nvSpPr>
        <p:spPr>
          <a:xfrm>
            <a:off x="2156849" y="342598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5A7453-B12B-47D1-BEBD-C183FB296344}"/>
              </a:ext>
            </a:extLst>
          </p:cNvPr>
          <p:cNvSpPr txBox="1"/>
          <p:nvPr/>
        </p:nvSpPr>
        <p:spPr>
          <a:xfrm>
            <a:off x="2156849" y="394085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C99405-2227-427B-BD5F-1AF57BDC8856}"/>
              </a:ext>
            </a:extLst>
          </p:cNvPr>
          <p:cNvSpPr txBox="1"/>
          <p:nvPr/>
        </p:nvSpPr>
        <p:spPr>
          <a:xfrm>
            <a:off x="2152718" y="286424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87A890-E093-40AF-BC79-50460A624ED4}"/>
              </a:ext>
            </a:extLst>
          </p:cNvPr>
          <p:cNvSpPr txBox="1"/>
          <p:nvPr/>
        </p:nvSpPr>
        <p:spPr>
          <a:xfrm>
            <a:off x="2152718" y="4530196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129822-09D4-4838-9EDC-C7E92EED9786}"/>
              </a:ext>
            </a:extLst>
          </p:cNvPr>
          <p:cNvSpPr txBox="1"/>
          <p:nvPr/>
        </p:nvSpPr>
        <p:spPr>
          <a:xfrm>
            <a:off x="2136183" y="5042906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476BEB8-6CBE-4F7F-9186-C2F611D27555}"/>
              </a:ext>
            </a:extLst>
          </p:cNvPr>
          <p:cNvSpPr/>
          <p:nvPr/>
        </p:nvSpPr>
        <p:spPr>
          <a:xfrm>
            <a:off x="6096000" y="3233574"/>
            <a:ext cx="4725798" cy="10819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How to set features and values of them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64A7D-A123-4510-8D68-242655D2DEBC}"/>
              </a:ext>
            </a:extLst>
          </p:cNvPr>
          <p:cNvSpPr txBox="1"/>
          <p:nvPr/>
        </p:nvSpPr>
        <p:spPr>
          <a:xfrm>
            <a:off x="7055141" y="4899528"/>
            <a:ext cx="2961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</a:rPr>
              <a:t>With Neural Networks</a:t>
            </a:r>
            <a:endParaRPr lang="ko-KR" altLang="en-US" sz="2400" dirty="0">
              <a:solidFill>
                <a:schemeClr val="accent6"/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Lab - Schedule &amp; Assignment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7696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71720" y="5510480"/>
                <a:ext cx="487691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Negative</m:t>
                    </m:r>
                    <m:r>
                      <m:rPr>
                        <m:nor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likelihood</m:t>
                    </m:r>
                    <m:r>
                      <m:rPr>
                        <m:nor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ko-KR" altLang="en-US" sz="24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r>
                  <a:rPr lang="ko-KR" altLang="en-US" sz="2400" dirty="0"/>
                  <a:t> </a:t>
                </a:r>
                <a:endParaRPr lang="en-US" altLang="ko-KR" sz="2400" dirty="0"/>
              </a:p>
              <a:p>
                <a:r>
                  <a:rPr lang="en-US" altLang="ko-KR" sz="2400" dirty="0"/>
                  <a:t>(-log on the target probabilities)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20" y="5510480"/>
                <a:ext cx="4876912" cy="738664"/>
              </a:xfrm>
              <a:prstGeom prst="rect">
                <a:avLst/>
              </a:prstGeom>
              <a:blipFill>
                <a:blip r:embed="rId2"/>
                <a:stretch>
                  <a:fillRect l="-3875" b="-23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78" y="1849582"/>
            <a:ext cx="7615844" cy="30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683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64029" y="2061556"/>
                <a:ext cx="9576262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/>
                  <a:t>P: [ 0.1 , 0.7 , 0.2 ]</a:t>
                </a:r>
              </a:p>
              <a:p>
                <a:r>
                  <a:rPr lang="en-US" altLang="ko-KR" sz="2800" dirty="0"/>
                  <a:t>    [ 0.3 , 0.4 , 0.5 ]</a:t>
                </a:r>
              </a:p>
              <a:p>
                <a:endParaRPr lang="en-US" altLang="ko-KR" sz="2800" dirty="0"/>
              </a:p>
              <a:p>
                <a:r>
                  <a:rPr lang="en-US" altLang="ko-KR" sz="2800" dirty="0"/>
                  <a:t>Y : [1, 0]</a:t>
                </a:r>
              </a:p>
              <a:p>
                <a:endParaRPr lang="en-US" altLang="ko-KR" sz="2800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Negative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likelihood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8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ko-KR" altLang="en-US" sz="2800" i="1" dirty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ko-KR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r>
                  <a:rPr lang="ko-KR" altLang="en-US" sz="2800" dirty="0"/>
                  <a:t> </a:t>
                </a:r>
                <a:endParaRPr lang="en-US" altLang="ko-KR" sz="2800" dirty="0"/>
              </a:p>
              <a:p>
                <a:r>
                  <a:rPr lang="en-US" altLang="ko-KR" sz="2800" dirty="0"/>
                  <a:t>(-log on the target probabilities)</a:t>
                </a:r>
                <a:endParaRPr lang="ko-KR" altLang="en-US" sz="2800" dirty="0"/>
              </a:p>
              <a:p>
                <a:endParaRPr lang="en-US" altLang="ko-KR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 dirty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e>
                      </m:func>
                    </m:oMath>
                  </m:oMathPara>
                </a14:m>
                <a:endParaRPr lang="en-US" altLang="ko-KR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 dirty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29" y="2061556"/>
                <a:ext cx="9576262" cy="4401205"/>
              </a:xfrm>
              <a:prstGeom prst="rect">
                <a:avLst/>
              </a:prstGeom>
              <a:blipFill>
                <a:blip r:embed="rId2"/>
                <a:stretch>
                  <a:fillRect l="-1338" t="-12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507971" y="5760720"/>
            <a:ext cx="92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average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7763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64029" y="2061556"/>
                <a:ext cx="9576262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/>
                  <a:t>P: [ 0.1 , 0.7 , 0.2 ]</a:t>
                </a:r>
              </a:p>
              <a:p>
                <a:r>
                  <a:rPr lang="en-US" altLang="ko-KR" sz="2800" dirty="0"/>
                  <a:t>    [ 0.3 , 0.4 , 0.5 ]</a:t>
                </a:r>
              </a:p>
              <a:p>
                <a:endParaRPr lang="en-US" altLang="ko-KR" sz="2800" dirty="0"/>
              </a:p>
              <a:p>
                <a:r>
                  <a:rPr lang="en-US" altLang="ko-KR" sz="2800" dirty="0"/>
                  <a:t>Y : [0, 2]</a:t>
                </a:r>
              </a:p>
              <a:p>
                <a:endParaRPr lang="en-US" altLang="ko-KR" sz="2800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Negative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likelihood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8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ko-KR" altLang="en-US" sz="2800" i="1" dirty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ko-KR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r>
                  <a:rPr lang="ko-KR" altLang="en-US" sz="2800" dirty="0"/>
                  <a:t> </a:t>
                </a:r>
                <a:endParaRPr lang="en-US" altLang="ko-KR" sz="2800" dirty="0"/>
              </a:p>
              <a:p>
                <a:r>
                  <a:rPr lang="en-US" altLang="ko-KR" sz="2800" dirty="0"/>
                  <a:t>(-log on the target probabilities)</a:t>
                </a:r>
                <a:endParaRPr lang="ko-KR" altLang="en-US" sz="2800" dirty="0"/>
              </a:p>
              <a:p>
                <a:endParaRPr lang="en-US" altLang="ko-KR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 dirty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e>
                      </m:func>
                    </m:oMath>
                  </m:oMathPara>
                </a14:m>
                <a:endParaRPr lang="en-US" altLang="ko-KR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 dirty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29" y="2061556"/>
                <a:ext cx="9576262" cy="4401205"/>
              </a:xfrm>
              <a:prstGeom prst="rect">
                <a:avLst/>
              </a:prstGeom>
              <a:blipFill>
                <a:blip r:embed="rId2"/>
                <a:stretch>
                  <a:fillRect l="-1338" t="-12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507971" y="5760720"/>
            <a:ext cx="92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average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4584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86232" y="5376664"/>
            <a:ext cx="344709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/>
              <a:t>Tip) Matrix -&gt;</a:t>
            </a:r>
            <a:r>
              <a:rPr lang="ko-KR" altLang="en-US" sz="2400" dirty="0"/>
              <a:t> </a:t>
            </a:r>
            <a:r>
              <a:rPr lang="en-US" altLang="ko-KR" sz="2400" dirty="0"/>
              <a:t>Element-wise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28" y="1728170"/>
            <a:ext cx="7873772" cy="3520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91543" y="5745996"/>
                <a:ext cx="5292924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dirty="0"/>
              </a:p>
              <a:p>
                <a:r>
                  <a:rPr lang="en-US" altLang="ko-KR" sz="2400" dirty="0"/>
                  <a:t>                                     …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43" y="5745996"/>
                <a:ext cx="5292924" cy="1107996"/>
              </a:xfrm>
              <a:prstGeom prst="rect">
                <a:avLst/>
              </a:prstGeom>
              <a:blipFill>
                <a:blip r:embed="rId3"/>
                <a:stretch>
                  <a:fillRect b="-160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866414" y="6112731"/>
                <a:ext cx="2854628" cy="374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각각의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dirty="0"/>
                  <a:t> 대해 </a:t>
                </a:r>
                <a:r>
                  <a:rPr lang="ko-KR" altLang="en-US" dirty="0" err="1"/>
                  <a:t>편미분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14" y="6112731"/>
                <a:ext cx="2854628" cy="374526"/>
              </a:xfrm>
              <a:prstGeom prst="rect">
                <a:avLst/>
              </a:prstGeom>
              <a:blipFill>
                <a:blip r:embed="rId4"/>
                <a:stretch>
                  <a:fillRect l="-1706" t="-11475" r="-106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8682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765463" y="25160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63" y="25160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65462" y="37127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62" y="37127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타원 11"/>
              <p:cNvSpPr/>
              <p:nvPr/>
            </p:nvSpPr>
            <p:spPr>
              <a:xfrm>
                <a:off x="2311233" y="31100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2" name="타원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233" y="31100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/>
          <p:cNvCxnSpPr>
            <a:stCxn id="9" idx="3"/>
            <a:endCxn id="12" idx="2"/>
          </p:cNvCxnSpPr>
          <p:nvPr/>
        </p:nvCxnSpPr>
        <p:spPr>
          <a:xfrm>
            <a:off x="1429492" y="27991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" idx="3"/>
            <a:endCxn id="12" idx="2"/>
          </p:cNvCxnSpPr>
          <p:nvPr/>
        </p:nvCxnSpPr>
        <p:spPr>
          <a:xfrm flipV="1">
            <a:off x="1429491" y="33931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2" idx="6"/>
            <a:endCxn id="16" idx="1"/>
          </p:cNvCxnSpPr>
          <p:nvPr/>
        </p:nvCxnSpPr>
        <p:spPr>
          <a:xfrm>
            <a:off x="2877290" y="33931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3813461" y="31100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61" y="31100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3813461" y="42788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61" y="42788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타원 17"/>
              <p:cNvSpPr/>
              <p:nvPr/>
            </p:nvSpPr>
            <p:spPr>
              <a:xfrm>
                <a:off x="5315690" y="36966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8" name="타원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690" y="36966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/>
          <p:cNvCxnSpPr>
            <a:stCxn id="16" idx="3"/>
            <a:endCxn id="18" idx="2"/>
          </p:cNvCxnSpPr>
          <p:nvPr/>
        </p:nvCxnSpPr>
        <p:spPr>
          <a:xfrm>
            <a:off x="4477490" y="33931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7" idx="3"/>
            <a:endCxn id="18" idx="2"/>
          </p:cNvCxnSpPr>
          <p:nvPr/>
        </p:nvCxnSpPr>
        <p:spPr>
          <a:xfrm flipV="1">
            <a:off x="4477490" y="39796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6"/>
            <a:endCxn id="22" idx="1"/>
          </p:cNvCxnSpPr>
          <p:nvPr/>
        </p:nvCxnSpPr>
        <p:spPr>
          <a:xfrm>
            <a:off x="5881747" y="39796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6817918" y="37018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918" y="37018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/>
          <p:cNvCxnSpPr>
            <a:stCxn id="22" idx="3"/>
            <a:endCxn id="26" idx="2"/>
          </p:cNvCxnSpPr>
          <p:nvPr/>
        </p:nvCxnSpPr>
        <p:spPr>
          <a:xfrm>
            <a:off x="7481947" y="39849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6" idx="6"/>
            <a:endCxn id="25" idx="1"/>
          </p:cNvCxnSpPr>
          <p:nvPr/>
        </p:nvCxnSpPr>
        <p:spPr>
          <a:xfrm flipV="1">
            <a:off x="8981454" y="39849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9849588" y="37018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588" y="37018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타원 25"/>
              <p:cNvSpPr/>
              <p:nvPr/>
            </p:nvSpPr>
            <p:spPr>
              <a:xfrm>
                <a:off x="8415397" y="37021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6" name="타원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397" y="37021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/>
          <p:cNvCxnSpPr>
            <a:stCxn id="25" idx="3"/>
          </p:cNvCxnSpPr>
          <p:nvPr/>
        </p:nvCxnSpPr>
        <p:spPr>
          <a:xfrm>
            <a:off x="10513617" y="3984908"/>
            <a:ext cx="805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973230" y="4404024"/>
                <a:ext cx="499689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230" y="4404024"/>
                <a:ext cx="499689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394775" y="4430504"/>
                <a:ext cx="13878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775" y="4430504"/>
                <a:ext cx="1387816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865545" y="2881804"/>
                <a:ext cx="160492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𝑹𝒆𝑳𝑼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545" y="2881804"/>
                <a:ext cx="1604927" cy="369332"/>
              </a:xfrm>
              <a:prstGeom prst="rect">
                <a:avLst/>
              </a:prstGeom>
              <a:blipFill>
                <a:blip r:embed="rId13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756174" y="4404024"/>
                <a:ext cx="1904239" cy="710194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𝒆𝒍𝒔𝒆</m:t>
                                  </m:r>
                                </m:e>
                              </m:d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174" y="4404024"/>
                <a:ext cx="1904239" cy="7101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2" descr="ReLU 이미지 검색결과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947" y="632579"/>
            <a:ext cx="2320540" cy="17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8757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765463" y="25160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63" y="25160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65462" y="37127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62" y="37127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타원 11"/>
              <p:cNvSpPr/>
              <p:nvPr/>
            </p:nvSpPr>
            <p:spPr>
              <a:xfrm>
                <a:off x="2311233" y="31100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2" name="타원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233" y="31100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/>
          <p:cNvCxnSpPr>
            <a:stCxn id="9" idx="3"/>
            <a:endCxn id="12" idx="2"/>
          </p:cNvCxnSpPr>
          <p:nvPr/>
        </p:nvCxnSpPr>
        <p:spPr>
          <a:xfrm>
            <a:off x="1429492" y="27991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" idx="3"/>
            <a:endCxn id="12" idx="2"/>
          </p:cNvCxnSpPr>
          <p:nvPr/>
        </p:nvCxnSpPr>
        <p:spPr>
          <a:xfrm flipV="1">
            <a:off x="1429491" y="33931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2" idx="6"/>
            <a:endCxn id="16" idx="1"/>
          </p:cNvCxnSpPr>
          <p:nvPr/>
        </p:nvCxnSpPr>
        <p:spPr>
          <a:xfrm>
            <a:off x="2877290" y="33931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3813461" y="31100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61" y="31100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3813461" y="42788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61" y="42788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타원 17"/>
              <p:cNvSpPr/>
              <p:nvPr/>
            </p:nvSpPr>
            <p:spPr>
              <a:xfrm>
                <a:off x="5315690" y="36966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8" name="타원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690" y="36966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/>
          <p:cNvCxnSpPr>
            <a:stCxn id="16" idx="3"/>
            <a:endCxn id="18" idx="2"/>
          </p:cNvCxnSpPr>
          <p:nvPr/>
        </p:nvCxnSpPr>
        <p:spPr>
          <a:xfrm>
            <a:off x="4477490" y="33931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7" idx="3"/>
            <a:endCxn id="18" idx="2"/>
          </p:cNvCxnSpPr>
          <p:nvPr/>
        </p:nvCxnSpPr>
        <p:spPr>
          <a:xfrm flipV="1">
            <a:off x="4477490" y="39796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6"/>
            <a:endCxn id="22" idx="1"/>
          </p:cNvCxnSpPr>
          <p:nvPr/>
        </p:nvCxnSpPr>
        <p:spPr>
          <a:xfrm>
            <a:off x="5881747" y="39796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6817918" y="37018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918" y="37018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/>
          <p:cNvCxnSpPr>
            <a:stCxn id="22" idx="3"/>
            <a:endCxn id="26" idx="2"/>
          </p:cNvCxnSpPr>
          <p:nvPr/>
        </p:nvCxnSpPr>
        <p:spPr>
          <a:xfrm>
            <a:off x="7481947" y="39849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6" idx="6"/>
            <a:endCxn id="25" idx="1"/>
          </p:cNvCxnSpPr>
          <p:nvPr/>
        </p:nvCxnSpPr>
        <p:spPr>
          <a:xfrm flipV="1">
            <a:off x="8981454" y="39849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9849588" y="37018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588" y="37018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타원 25"/>
              <p:cNvSpPr/>
              <p:nvPr/>
            </p:nvSpPr>
            <p:spPr>
              <a:xfrm>
                <a:off x="8415397" y="37021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6" name="타원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397" y="37021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/>
          <p:cNvCxnSpPr>
            <a:stCxn id="25" idx="3"/>
          </p:cNvCxnSpPr>
          <p:nvPr/>
        </p:nvCxnSpPr>
        <p:spPr>
          <a:xfrm>
            <a:off x="10513617" y="3984908"/>
            <a:ext cx="805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0013928" y="4404024"/>
                <a:ext cx="499689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928" y="4404024"/>
                <a:ext cx="499689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394775" y="4430504"/>
                <a:ext cx="13878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775" y="4430504"/>
                <a:ext cx="1387816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137214" y="2824022"/>
                <a:ext cx="1164678" cy="69929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ko-KR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214" y="2824022"/>
                <a:ext cx="1164678" cy="6992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11341420" y="370445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1420" y="3704452"/>
                <a:ext cx="664029" cy="5660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타원 44"/>
              <p:cNvSpPr/>
              <p:nvPr/>
            </p:nvSpPr>
            <p:spPr>
              <a:xfrm>
                <a:off x="10644490" y="3686400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타원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4490" y="3686400"/>
                <a:ext cx="566057" cy="566057"/>
              </a:xfrm>
              <a:prstGeom prst="ellipse">
                <a:avLst/>
              </a:prstGeom>
              <a:blipFill>
                <a:blip r:embed="rId15"/>
                <a:stretch>
                  <a:fillRect l="-5263" r="-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/>
          <p:cNvSpPr/>
          <p:nvPr/>
        </p:nvSpPr>
        <p:spPr>
          <a:xfrm>
            <a:off x="6018415" y="2516074"/>
            <a:ext cx="6059978" cy="287888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343742" y="5663005"/>
                <a:ext cx="2300748" cy="37978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p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ko-KR" altLang="en-US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742" y="5663005"/>
                <a:ext cx="2300748" cy="379784"/>
              </a:xfrm>
              <a:prstGeom prst="rect">
                <a:avLst/>
              </a:prstGeom>
              <a:blipFill>
                <a:blip r:embed="rId16"/>
                <a:stretch>
                  <a:fillRect l="-264" t="-112500" r="-12137" b="-171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/>
          <p:cNvCxnSpPr/>
          <p:nvPr/>
        </p:nvCxnSpPr>
        <p:spPr>
          <a:xfrm flipV="1">
            <a:off x="9048404" y="6042789"/>
            <a:ext cx="0" cy="33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656299" y="6369689"/>
            <a:ext cx="79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target</a:t>
            </a:r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 flipV="1">
            <a:off x="10229441" y="6042789"/>
            <a:ext cx="0" cy="33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750186" y="6363516"/>
            <a:ext cx="235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target &amp; non-target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97824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15033" y="5940857"/>
            <a:ext cx="411721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/>
              <a:t>p.73 Stochastic Gradient Descent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9" y="1664834"/>
            <a:ext cx="7777842" cy="380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521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92CA486-02EC-4D20-8BA0-855B3CF56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72" y="1946048"/>
            <a:ext cx="10515600" cy="4351337"/>
          </a:xfrm>
        </p:spPr>
        <p:txBody>
          <a:bodyPr/>
          <a:lstStyle/>
          <a:p>
            <a:r>
              <a:rPr lang="en-US" altLang="ko-KR" dirty="0"/>
              <a:t>Multi-layer Perceptron</a:t>
            </a:r>
          </a:p>
          <a:p>
            <a:pPr lvl="1"/>
            <a:r>
              <a:rPr lang="en-US" altLang="ko-KR" dirty="0"/>
              <a:t>Verify your implementation with Test.py</a:t>
            </a:r>
          </a:p>
          <a:p>
            <a:pPr lvl="1"/>
            <a:r>
              <a:rPr lang="en-US" altLang="ko-KR" dirty="0"/>
              <a:t>Results of python test.py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41" y="3630385"/>
            <a:ext cx="3854234" cy="30650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757" y="3728359"/>
            <a:ext cx="4065134" cy="544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4932056"/>
            <a:ext cx="3760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Error must be less than 1e-6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824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E053F50C-E705-4ED1-9BCC-565655FF040B}"/>
              </a:ext>
            </a:extLst>
          </p:cNvPr>
          <p:cNvSpPr txBox="1">
            <a:spLocks/>
          </p:cNvSpPr>
          <p:nvPr/>
        </p:nvSpPr>
        <p:spPr>
          <a:xfrm>
            <a:off x="838200" y="683174"/>
            <a:ext cx="10515600" cy="94445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Submission</a:t>
            </a:r>
            <a:endParaRPr lang="ko-KR" altLang="en-US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77811952-6E5B-4E94-A23D-5CC11E60F1E3}"/>
              </a:ext>
            </a:extLst>
          </p:cNvPr>
          <p:cNvSpPr txBox="1">
            <a:spLocks/>
          </p:cNvSpPr>
          <p:nvPr/>
        </p:nvSpPr>
        <p:spPr>
          <a:xfrm>
            <a:off x="838200" y="1867665"/>
            <a:ext cx="10515600" cy="41337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Due</a:t>
            </a:r>
            <a:r>
              <a:rPr lang="ko-KR" altLang="en-US" dirty="0"/>
              <a:t> </a:t>
            </a:r>
            <a:r>
              <a:rPr lang="en-US" altLang="ko-KR" dirty="0"/>
              <a:t>to : ~10/14(</a:t>
            </a:r>
            <a:r>
              <a:rPr lang="ko-KR" altLang="en-US" dirty="0"/>
              <a:t>월</a:t>
            </a:r>
            <a:r>
              <a:rPr lang="en-US" altLang="ko-KR" dirty="0"/>
              <a:t>) 23:59:59</a:t>
            </a:r>
          </a:p>
          <a:p>
            <a:r>
              <a:rPr lang="en-US" altLang="ko-KR" dirty="0"/>
              <a:t>Submission</a:t>
            </a:r>
            <a:r>
              <a:rPr lang="ko-KR" altLang="en-US" dirty="0"/>
              <a:t> </a:t>
            </a:r>
            <a:r>
              <a:rPr lang="en-US" altLang="ko-KR" dirty="0"/>
              <a:t>: Online submission on blackboard</a:t>
            </a:r>
          </a:p>
          <a:p>
            <a:r>
              <a:rPr lang="en-US" altLang="ko-KR" dirty="0"/>
              <a:t>Your submission should include NN.py + Screenshot of Test.py results</a:t>
            </a:r>
          </a:p>
          <a:p>
            <a:pPr marL="457200" lvl="1" indent="0">
              <a:buNone/>
            </a:pPr>
            <a:r>
              <a:rPr lang="en-US" altLang="ko-KR" dirty="0"/>
              <a:t>               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You must implement the components yourself!</a:t>
            </a:r>
          </a:p>
          <a:p>
            <a:r>
              <a:rPr lang="en-US" altLang="ko-KR" dirty="0"/>
              <a:t>File name : StudentID_Name.zip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14476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92CA486-02EC-4D20-8BA0-855B3CF56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Data intelligence lab.</a:t>
            </a:r>
          </a:p>
          <a:p>
            <a:r>
              <a:rPr lang="en-US" altLang="ko-KR" dirty="0">
                <a:hlinkClick r:id="rId2"/>
              </a:rPr>
              <a:t>irish07@korea.ac.kr</a:t>
            </a:r>
            <a:r>
              <a:rPr lang="en-US" altLang="ko-KR" dirty="0"/>
              <a:t> (</a:t>
            </a:r>
            <a:r>
              <a:rPr lang="ko-KR" altLang="en-US" dirty="0"/>
              <a:t>박준형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hlinkClick r:id="rId3"/>
              </a:rPr>
              <a:t>saga9017@korea.ac.kr</a:t>
            </a:r>
            <a:r>
              <a:rPr lang="en-US" altLang="ko-KR" dirty="0"/>
              <a:t> (</a:t>
            </a:r>
            <a:r>
              <a:rPr lang="ko-KR" altLang="en-US" dirty="0" err="1"/>
              <a:t>이욱진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082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6E747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85296"/>
      </a:hlink>
      <a:folHlink>
        <a:srgbClr val="9933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이온</Template>
  <TotalTime>23740</TotalTime>
  <Words>2387</Words>
  <Application>Microsoft Office PowerPoint</Application>
  <PresentationFormat>와이드스크린</PresentationFormat>
  <Paragraphs>734</Paragraphs>
  <Slides>99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5" baseType="lpstr">
      <vt:lpstr>맑은 고딕</vt:lpstr>
      <vt:lpstr>Arial</vt:lpstr>
      <vt:lpstr>Calibri</vt:lpstr>
      <vt:lpstr>Cambria Math</vt:lpstr>
      <vt:lpstr>Wingdings 3</vt:lpstr>
      <vt:lpstr>Blank</vt:lpstr>
      <vt:lpstr>Word2vec</vt:lpstr>
      <vt:lpstr>Class Lab - Schedule &amp; Assignment</vt:lpstr>
      <vt:lpstr>Class Lab - Schedule &amp; Assignment</vt:lpstr>
      <vt:lpstr>Class Lab - Schedule &amp; Assignment</vt:lpstr>
      <vt:lpstr>Class Lab - Schedule &amp; Assignment</vt:lpstr>
      <vt:lpstr>Class Lab - Schedule &amp; Assignment</vt:lpstr>
      <vt:lpstr>Class Lab - Schedule &amp; Assignment</vt:lpstr>
      <vt:lpstr>Class Lab - Schedule &amp; Assignment</vt:lpstr>
      <vt:lpstr>Class Lab - Schedule &amp; Assignment</vt:lpstr>
      <vt:lpstr>Word2vec</vt:lpstr>
      <vt:lpstr>How to Learn</vt:lpstr>
      <vt:lpstr>How to Learn</vt:lpstr>
      <vt:lpstr>How to Learn</vt:lpstr>
      <vt:lpstr>How to Learn</vt:lpstr>
      <vt:lpstr>How to Learn</vt:lpstr>
      <vt:lpstr>How to Learn</vt:lpstr>
      <vt:lpstr>Neural Network</vt:lpstr>
      <vt:lpstr>Neural Network</vt:lpstr>
      <vt:lpstr>Perceptron</vt:lpstr>
      <vt:lpstr>Perceptron</vt:lpstr>
      <vt:lpstr>Perceptron</vt:lpstr>
      <vt:lpstr>Perceptron</vt:lpstr>
      <vt:lpstr>Perceptron</vt:lpstr>
      <vt:lpstr>Perceptron</vt:lpstr>
      <vt:lpstr>Perceptron</vt:lpstr>
      <vt:lpstr>Perceptron</vt:lpstr>
      <vt:lpstr>Perceptron</vt:lpstr>
      <vt:lpstr>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Neural Network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Regularization</vt:lpstr>
      <vt:lpstr>Regularization</vt:lpstr>
      <vt:lpstr>Regularization</vt:lpstr>
      <vt:lpstr>Regularization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Neural Network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PowerPoint 프레젠테이션</vt:lpstr>
      <vt:lpstr>Assignment</vt:lpstr>
      <vt:lpstr>Assignment</vt:lpstr>
      <vt:lpstr>Assignment</vt:lpstr>
      <vt:lpstr>Assignment</vt:lpstr>
      <vt:lpstr>Assignment</vt:lpstr>
      <vt:lpstr>Assignment</vt:lpstr>
      <vt:lpstr>Assignment</vt:lpstr>
      <vt:lpstr>Assignment</vt:lpstr>
      <vt:lpstr>Assignment</vt:lpstr>
      <vt:lpstr>Assignment</vt:lpstr>
      <vt:lpstr>Assignment</vt:lpstr>
      <vt:lpstr>Assignment</vt:lpstr>
      <vt:lpstr>PowerPoint 프레젠테이션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Word2vec</dc:title>
  <dc:creator>dilab3</dc:creator>
  <cp:lastModifiedBy>seunghak bae</cp:lastModifiedBy>
  <cp:revision>216</cp:revision>
  <dcterms:created xsi:type="dcterms:W3CDTF">2018-04-16T06:19:51Z</dcterms:created>
  <dcterms:modified xsi:type="dcterms:W3CDTF">2019-10-14T09:33:52Z</dcterms:modified>
</cp:coreProperties>
</file>